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notesMaster+xml" PartName="/ppt/notesMasters/notesMaster1.xml"/>
  <Override ContentType="application/vnd.openxmlformats-officedocument.presentationml.handoutMaster+xml" PartName="/ppt/handoutMasters/handout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theme+xml" PartName="/ppt/theme/theme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handoutMasterIdLst>
    <p:handoutMasterId r:id="rId38"/>
  </p:handoutMasterIdLst>
  <p:sldIdLst>
    <p:sldId id="278" r:id="rId2"/>
    <p:sldId id="259" r:id="rId3"/>
    <p:sldId id="260" r:id="rId4"/>
    <p:sldId id="261" r:id="rId5"/>
    <p:sldId id="262" r:id="rId6"/>
    <p:sldId id="263" r:id="rId7"/>
    <p:sldId id="264" r:id="rId8"/>
    <p:sldId id="265" r:id="rId9"/>
    <p:sldId id="266" r:id="rId10"/>
    <p:sldId id="267" r:id="rId11"/>
    <p:sldId id="268" r:id="rId12"/>
    <p:sldId id="269" r:id="rId13"/>
    <p:sldId id="271" r:id="rId14"/>
    <p:sldId id="281" r:id="rId15"/>
    <p:sldId id="283" r:id="rId16"/>
    <p:sldId id="285" r:id="rId17"/>
    <p:sldId id="287" r:id="rId18"/>
    <p:sldId id="289" r:id="rId19"/>
    <p:sldId id="291" r:id="rId20"/>
    <p:sldId id="294" r:id="rId21"/>
    <p:sldId id="295" r:id="rId22"/>
    <p:sldId id="296" r:id="rId23"/>
    <p:sldId id="297" r:id="rId24"/>
    <p:sldId id="299" r:id="rId25"/>
    <p:sldId id="300" r:id="rId26"/>
    <p:sldId id="301" r:id="rId27"/>
    <p:sldId id="302" r:id="rId28"/>
    <p:sldId id="304" r:id="rId29"/>
    <p:sldId id="305" r:id="rId30"/>
    <p:sldId id="306" r:id="rId31"/>
    <p:sldId id="308" r:id="rId32"/>
    <p:sldId id="310" r:id="rId33"/>
    <p:sldId id="311" r:id="rId34"/>
    <p:sldId id="312" r:id="rId35"/>
    <p:sldId id="31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69"/>
    <p:restoredTop sz="94623"/>
  </p:normalViewPr>
  <p:slideViewPr>
    <p:cSldViewPr snapToGrid="0" snapToObjects="1">
      <p:cViewPr>
        <p:scale>
          <a:sx n="45" d="100"/>
          <a:sy n="45" d="100"/>
        </p:scale>
        <p:origin x="584" y="13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4617AB-FA6E-D34B-806D-4995FA3BF0E7}" type="datetimeFigureOut">
              <a:rPr lang="en-US" smtClean="0"/>
              <a:t>8/23/17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CB61C2C-C3A0-6D4D-A5D5-98CDA1EB925B}" type="slidenum">
              <a:rPr lang="en-US" smtClean="0"/>
              <a:t>‹#›</a:t>
            </a:fld>
            <a:endParaRPr lang="en-US"/>
          </a:p>
        </p:txBody>
      </p:sp>
    </p:spTree>
    <p:extLst>
      <p:ext uri="{BB962C8B-B14F-4D97-AF65-F5344CB8AC3E}">
        <p14:creationId xmlns:p14="http://schemas.microsoft.com/office/powerpoint/2010/main" val="1975832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41C2BC-2C1F-514C-921A-03092C9EFCED}" type="datetimeFigureOut">
              <a:rPr lang="en-US" smtClean="0"/>
              <a:t>8/23/17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3B461-A576-9548-9B83-F882269F606C}" type="slidenum">
              <a:rPr lang="en-US" smtClean="0"/>
              <a:t>‹#›</a:t>
            </a:fld>
            <a:endParaRPr lang="en-US"/>
          </a:p>
        </p:txBody>
      </p:sp>
    </p:spTree>
    <p:extLst>
      <p:ext uri="{BB962C8B-B14F-4D97-AF65-F5344CB8AC3E}">
        <p14:creationId xmlns:p14="http://schemas.microsoft.com/office/powerpoint/2010/main" val="109108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E04848-D17B-A642-A5C9-6AA84E887FBB}"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134177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04848-D17B-A642-A5C9-6AA84E887FBB}"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176203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04848-D17B-A642-A5C9-6AA84E887FBB}"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7800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04848-D17B-A642-A5C9-6AA84E887FBB}"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458445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E04848-D17B-A642-A5C9-6AA84E887FBB}" type="datetimeFigureOut">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2073155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E04848-D17B-A642-A5C9-6AA84E887FBB}" type="datetimeFigureOut">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606685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E04848-D17B-A642-A5C9-6AA84E887FBB}" type="datetimeFigureOut">
              <a:rPr lang="en-US" smtClean="0"/>
              <a:t>8/23/17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314960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E04848-D17B-A642-A5C9-6AA84E887FBB}" type="datetimeFigureOut">
              <a:rPr lang="en-US" smtClean="0"/>
              <a:t>8/23/17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213736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E04848-D17B-A642-A5C9-6AA84E887FBB}" type="datetimeFigureOut">
              <a:rPr lang="en-US" smtClean="0"/>
              <a:t>8/23/17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176492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E04848-D17B-A642-A5C9-6AA84E887FBB}" type="datetimeFigureOut">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210523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E04848-D17B-A642-A5C9-6AA84E887FBB}" type="datetimeFigureOut">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ABBE2-0138-C347-B165-23BB27C364FB}" type="slidenum">
              <a:rPr lang="en-US" smtClean="0"/>
              <a:t>‹#›</a:t>
            </a:fld>
            <a:endParaRPr lang="en-US"/>
          </a:p>
        </p:txBody>
      </p:sp>
    </p:spTree>
    <p:extLst>
      <p:ext uri="{BB962C8B-B14F-4D97-AF65-F5344CB8AC3E}">
        <p14:creationId xmlns:p14="http://schemas.microsoft.com/office/powerpoint/2010/main" val="7322785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04848-D17B-A642-A5C9-6AA84E887FBB}" type="datetimeFigureOut">
              <a:rPr lang="en-US" smtClean="0"/>
              <a:t>8/23/17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DABBE2-0138-C347-B165-23BB27C364FB}" type="slidenum">
              <a:rPr lang="en-US" smtClean="0"/>
              <a:t>‹#›</a:t>
            </a:fld>
            <a:endParaRPr lang="en-US"/>
          </a:p>
        </p:txBody>
      </p:sp>
    </p:spTree>
    <p:extLst>
      <p:ext uri="{BB962C8B-B14F-4D97-AF65-F5344CB8AC3E}">
        <p14:creationId xmlns:p14="http://schemas.microsoft.com/office/powerpoint/2010/main" val="142653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rot="16667397">
            <a:off x="9514489" y="2054553"/>
            <a:ext cx="2758967" cy="523220"/>
          </a:xfrm>
          <a:prstGeom prst="rect">
            <a:avLst/>
          </a:prstGeom>
          <a:noFill/>
        </p:spPr>
        <p:txBody>
          <a:bodyPr wrap="square" rtlCol="0">
            <a:spAutoFit/>
          </a:bodyPr>
          <a:lstStyle/>
          <a:p>
            <a:r>
              <a:rPr lang="en-US" sz="2800" dirty="0" smtClean="0">
                <a:solidFill>
                  <a:schemeClr val="bg1"/>
                </a:solidFill>
                <a:latin typeface="Abadi MT Condensed Extra Bold" charset="0"/>
                <a:ea typeface="Abadi MT Condensed Extra Bold" charset="0"/>
                <a:cs typeface="Abadi MT Condensed Extra Bold" charset="0"/>
              </a:rPr>
              <a:t>LECCION #1</a:t>
            </a:r>
            <a:endParaRPr lang="en-US" sz="2800" dirty="0">
              <a:solidFill>
                <a:schemeClr val="bg1"/>
              </a:solidFill>
              <a:latin typeface="Abadi MT Condensed Extra Bold" charset="0"/>
              <a:ea typeface="Abadi MT Condensed Extra Bold" charset="0"/>
              <a:cs typeface="Abadi MT Condensed Extra Bold" charset="0"/>
            </a:endParaRPr>
          </a:p>
        </p:txBody>
      </p:sp>
    </p:spTree>
    <p:extLst>
      <p:ext uri="{BB962C8B-B14F-4D97-AF65-F5344CB8AC3E}">
        <p14:creationId xmlns:p14="http://schemas.microsoft.com/office/powerpoint/2010/main" val="1879369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314510"/>
            <a:ext cx="10515600" cy="1325563"/>
          </a:xfrm>
        </p:spPr>
        <p:txBody>
          <a:bodyPr>
            <a:noAutofit/>
          </a:bodyPr>
          <a:lstStyle/>
          <a:p>
            <a:pPr algn="ctr"/>
            <a:r>
              <a:rPr lang="es-ES_tradnl" b="1" dirty="0" smtClean="0">
                <a:solidFill>
                  <a:schemeClr val="bg1"/>
                </a:solidFill>
                <a:latin typeface="Baskerville" charset="0"/>
                <a:ea typeface="Baskerville" charset="0"/>
                <a:cs typeface="Baskerville" charset="0"/>
              </a:rPr>
              <a:t>DIOS ES MI PRONTO AUXILIO </a:t>
            </a:r>
            <a:br>
              <a:rPr lang="es-ES_tradnl" b="1" dirty="0" smtClean="0">
                <a:solidFill>
                  <a:schemeClr val="bg1"/>
                </a:solidFill>
                <a:latin typeface="Baskerville" charset="0"/>
                <a:ea typeface="Baskerville" charset="0"/>
                <a:cs typeface="Baskerville" charset="0"/>
              </a:rPr>
            </a:br>
            <a:r>
              <a:rPr lang="es-ES_tradnl" b="1" dirty="0" smtClean="0">
                <a:solidFill>
                  <a:schemeClr val="bg1"/>
                </a:solidFill>
                <a:latin typeface="Baskerville" charset="0"/>
                <a:ea typeface="Baskerville" charset="0"/>
                <a:cs typeface="Baskerville" charset="0"/>
              </a:rPr>
              <a:t>EN MI TRIBULACION!</a:t>
            </a:r>
            <a:endParaRPr lang="es-ES_tradnl" sz="20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640073"/>
            <a:ext cx="10515600" cy="44534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_tradnl" sz="4800" b="1" dirty="0" smtClean="0">
                <a:solidFill>
                  <a:schemeClr val="bg1"/>
                </a:solidFill>
                <a:latin typeface="Baskerville" charset="0"/>
                <a:ea typeface="Baskerville" charset="0"/>
                <a:cs typeface="Baskerville" charset="0"/>
              </a:rPr>
              <a:t>Dios es nuestro amparo y fortaleza,</a:t>
            </a:r>
            <a:br>
              <a:rPr lang="es-ES_tradnl" sz="4800" b="1" dirty="0" smtClean="0">
                <a:solidFill>
                  <a:schemeClr val="bg1"/>
                </a:solidFill>
                <a:latin typeface="Baskerville" charset="0"/>
                <a:ea typeface="Baskerville" charset="0"/>
                <a:cs typeface="Baskerville" charset="0"/>
              </a:rPr>
            </a:br>
            <a:r>
              <a:rPr lang="es-ES_tradnl" sz="4800" b="1" dirty="0" smtClean="0">
                <a:solidFill>
                  <a:schemeClr val="bg1"/>
                </a:solidFill>
                <a:latin typeface="Baskerville" charset="0"/>
                <a:ea typeface="Baskerville" charset="0"/>
                <a:cs typeface="Baskerville" charset="0"/>
              </a:rPr>
              <a:t>    Nuestro pronto auxilio en las tribulaciones.</a:t>
            </a:r>
          </a:p>
          <a:p>
            <a:pPr algn="ctr">
              <a:lnSpc>
                <a:spcPct val="100000"/>
              </a:lnSpc>
            </a:pPr>
            <a:endParaRPr lang="es-ES_tradnl" sz="4800" b="1" dirty="0" smtClean="0">
              <a:solidFill>
                <a:schemeClr val="bg1"/>
              </a:solidFill>
              <a:latin typeface="Baskerville" charset="0"/>
              <a:ea typeface="Baskerville" charset="0"/>
              <a:cs typeface="Baskerville" charset="0"/>
            </a:endParaRPr>
          </a:p>
          <a:p>
            <a:pPr algn="ctr">
              <a:lnSpc>
                <a:spcPct val="100000"/>
              </a:lnSpc>
            </a:pPr>
            <a:r>
              <a:rPr lang="es-ES_tradnl" sz="4800" b="1" dirty="0" smtClean="0">
                <a:solidFill>
                  <a:schemeClr val="bg1"/>
                </a:solidFill>
                <a:latin typeface="Baskerville" charset="0"/>
                <a:ea typeface="Baskerville" charset="0"/>
                <a:cs typeface="Baskerville" charset="0"/>
              </a:rPr>
              <a:t>Salmo 46:1</a:t>
            </a:r>
          </a:p>
        </p:txBody>
      </p:sp>
    </p:spTree>
    <p:extLst>
      <p:ext uri="{BB962C8B-B14F-4D97-AF65-F5344CB8AC3E}">
        <p14:creationId xmlns:p14="http://schemas.microsoft.com/office/powerpoint/2010/main" val="527789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2" name="Title 1"/>
          <p:cNvSpPr>
            <a:spLocks noGrp="1"/>
          </p:cNvSpPr>
          <p:nvPr>
            <p:ph type="title"/>
          </p:nvPr>
        </p:nvSpPr>
        <p:spPr>
          <a:xfrm>
            <a:off x="839788" y="104775"/>
            <a:ext cx="7310984" cy="1325563"/>
          </a:xfrm>
        </p:spPr>
        <p:txBody>
          <a:bodyPr/>
          <a:lstStyle/>
          <a:p>
            <a:pPr algn="ctr"/>
            <a:r>
              <a:rPr lang="es-ES_tradnl" b="1" dirty="0" smtClean="0">
                <a:solidFill>
                  <a:schemeClr val="bg1"/>
                </a:solidFill>
                <a:latin typeface="Baskerville" charset="0"/>
                <a:ea typeface="Baskerville" charset="0"/>
                <a:cs typeface="Baskerville" charset="0"/>
              </a:rPr>
              <a:t>¿Porque Gedeón?</a:t>
            </a:r>
            <a:endParaRPr lang="en-US" dirty="0">
              <a:solidFill>
                <a:schemeClr val="bg1"/>
              </a:solidFill>
            </a:endParaRPr>
          </a:p>
        </p:txBody>
      </p:sp>
      <p:sp>
        <p:nvSpPr>
          <p:cNvPr id="13" name="Title 1"/>
          <p:cNvSpPr txBox="1">
            <a:spLocks/>
          </p:cNvSpPr>
          <p:nvPr/>
        </p:nvSpPr>
        <p:spPr>
          <a:xfrm>
            <a:off x="314444" y="1225029"/>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spcBef>
                <a:spcPts val="0"/>
              </a:spcBef>
            </a:pPr>
            <a:r>
              <a:rPr lang="es-ES_tradnl" sz="2100" dirty="0" smtClean="0">
                <a:solidFill>
                  <a:schemeClr val="bg1"/>
                </a:solidFill>
                <a:latin typeface="Baskerville" charset="0"/>
                <a:ea typeface="Baskerville" charset="0"/>
                <a:cs typeface="Baskerville" charset="0"/>
              </a:rPr>
              <a:t>Se pueden decir muchas cosas de Gedeón él parecía un cobarde asustado de los madianitas, escondido, pequeño, pobre y mas pero Dios estaba viendo un potencial que él ni sabia que él tenia con esto en mente mira como él </a:t>
            </a:r>
            <a:r>
              <a:rPr lang="es-ES_tradnl" sz="2100" dirty="0" err="1" smtClean="0">
                <a:solidFill>
                  <a:schemeClr val="bg1"/>
                </a:solidFill>
                <a:latin typeface="Baskerville" charset="0"/>
                <a:ea typeface="Baskerville" charset="0"/>
                <a:cs typeface="Baskerville" charset="0"/>
              </a:rPr>
              <a:t>angel</a:t>
            </a:r>
            <a:r>
              <a:rPr lang="es-ES_tradnl" sz="2100" dirty="0" smtClean="0">
                <a:solidFill>
                  <a:schemeClr val="bg1"/>
                </a:solidFill>
                <a:latin typeface="Baskerville" charset="0"/>
                <a:ea typeface="Baskerville" charset="0"/>
                <a:cs typeface="Baskerville" charset="0"/>
              </a:rPr>
              <a:t> de Jehová le hablo ha Gedeón. </a:t>
            </a:r>
          </a:p>
          <a:p>
            <a:pPr>
              <a:lnSpc>
                <a:spcPct val="120000"/>
              </a:lnSpc>
              <a:spcBef>
                <a:spcPts val="0"/>
              </a:spcBef>
            </a:pPr>
            <a:endParaRPr lang="es-ES_tradnl" sz="2100" dirty="0">
              <a:solidFill>
                <a:schemeClr val="bg1"/>
              </a:solidFill>
              <a:latin typeface="Baskerville" charset="0"/>
              <a:ea typeface="Baskerville" charset="0"/>
              <a:cs typeface="Baskerville" charset="0"/>
            </a:endParaRPr>
          </a:p>
          <a:p>
            <a:pPr>
              <a:lnSpc>
                <a:spcPct val="120000"/>
              </a:lnSpc>
              <a:spcBef>
                <a:spcPts val="0"/>
              </a:spcBef>
            </a:pPr>
            <a:r>
              <a:rPr lang="es-ES_tradnl" sz="2100" dirty="0" smtClean="0">
                <a:solidFill>
                  <a:schemeClr val="bg1"/>
                </a:solidFill>
                <a:latin typeface="Baskerville" charset="0"/>
                <a:ea typeface="Baskerville" charset="0"/>
                <a:cs typeface="Baskerville" charset="0"/>
              </a:rPr>
              <a:t>Jueces 6:12 “Y el ángel de Jehová se le apareció, y le dijo: Jehová está contigo, varón esforzado y valiente.” </a:t>
            </a:r>
          </a:p>
          <a:p>
            <a:pPr>
              <a:lnSpc>
                <a:spcPct val="120000"/>
              </a:lnSpc>
              <a:spcBef>
                <a:spcPts val="0"/>
              </a:spcBef>
            </a:pPr>
            <a:endParaRPr lang="es-ES_tradnl" sz="2100" dirty="0">
              <a:solidFill>
                <a:schemeClr val="bg1"/>
              </a:solidFill>
              <a:latin typeface="Baskerville" charset="0"/>
              <a:ea typeface="Baskerville" charset="0"/>
              <a:cs typeface="Baskerville" charset="0"/>
            </a:endParaRPr>
          </a:p>
          <a:p>
            <a:pPr>
              <a:lnSpc>
                <a:spcPct val="120000"/>
              </a:lnSpc>
              <a:spcBef>
                <a:spcPts val="0"/>
              </a:spcBef>
            </a:pPr>
            <a:r>
              <a:rPr lang="es-ES_tradnl" sz="2100" dirty="0" smtClean="0">
                <a:solidFill>
                  <a:schemeClr val="bg1"/>
                </a:solidFill>
                <a:latin typeface="Baskerville" charset="0"/>
                <a:ea typeface="Baskerville" charset="0"/>
                <a:cs typeface="Baskerville" charset="0"/>
              </a:rPr>
              <a:t>¿Sera que Gedeón se veía él mismo de la manera que Dios lo veía ha él?</a:t>
            </a:r>
          </a:p>
          <a:p>
            <a:pPr>
              <a:lnSpc>
                <a:spcPct val="120000"/>
              </a:lnSpc>
              <a:spcBef>
                <a:spcPts val="0"/>
              </a:spcBef>
            </a:pPr>
            <a:endParaRPr lang="es-ES_tradnl" sz="2100" dirty="0">
              <a:solidFill>
                <a:schemeClr val="bg1"/>
              </a:solidFill>
              <a:latin typeface="Baskerville" charset="0"/>
              <a:ea typeface="Baskerville" charset="0"/>
              <a:cs typeface="Baskerville" charset="0"/>
            </a:endParaRPr>
          </a:p>
          <a:p>
            <a:pPr>
              <a:lnSpc>
                <a:spcPct val="120000"/>
              </a:lnSpc>
              <a:spcBef>
                <a:spcPts val="0"/>
              </a:spcBef>
            </a:pPr>
            <a:r>
              <a:rPr lang="es-ES_tradnl" sz="2100" dirty="0" smtClean="0">
                <a:solidFill>
                  <a:schemeClr val="bg1"/>
                </a:solidFill>
                <a:latin typeface="Baskerville" charset="0"/>
                <a:ea typeface="Baskerville" charset="0"/>
                <a:cs typeface="Baskerville" charset="0"/>
              </a:rPr>
              <a:t>Jueces 6:15 “Entonces le respondió: Ah, señor mío, ¿con qué salvaré yo a Israel? He aquí que mi familia es pobre en Manasés, y yo el menor en la casa de mi padre.”</a:t>
            </a:r>
          </a:p>
          <a:p>
            <a:pPr>
              <a:lnSpc>
                <a:spcPct val="120000"/>
              </a:lnSpc>
              <a:spcBef>
                <a:spcPts val="0"/>
              </a:spcBef>
            </a:pPr>
            <a:endParaRPr lang="es-ES_tradnl" sz="2100" dirty="0">
              <a:solidFill>
                <a:schemeClr val="bg1"/>
              </a:solidFill>
              <a:latin typeface="Baskerville" charset="0"/>
              <a:ea typeface="Baskerville" charset="0"/>
              <a:cs typeface="Baskerville" charset="0"/>
            </a:endParaRPr>
          </a:p>
          <a:p>
            <a:pPr>
              <a:lnSpc>
                <a:spcPct val="120000"/>
              </a:lnSpc>
              <a:spcBef>
                <a:spcPts val="0"/>
              </a:spcBef>
            </a:pPr>
            <a:endParaRPr lang="es-ES_tradnl" sz="21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325113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8219"/>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204108" y="365125"/>
            <a:ext cx="5738649" cy="1951355"/>
          </a:xfrm>
        </p:spPr>
        <p:txBody>
          <a:bodyPr vert="horz" lIns="91440" tIns="45720" rIns="91440" bIns="45720" rtlCol="0" anchor="ctr">
            <a:noAutofit/>
          </a:bodyPr>
          <a:lstStyle/>
          <a:p>
            <a:pPr algn="ctr"/>
            <a:r>
              <a:rPr lang="es-ES_tradnl" sz="5400" b="1" dirty="0" smtClean="0">
                <a:latin typeface="Baskerville" charset="0"/>
                <a:ea typeface="Baskerville" charset="0"/>
                <a:cs typeface="Baskerville" charset="0"/>
              </a:rPr>
              <a:t>GEDEÓN TENIA DOS OPCIONES.</a:t>
            </a:r>
            <a:endParaRPr lang="es-ES_tradnl" sz="5400" b="1" dirty="0">
              <a:latin typeface="Baskerville" charset="0"/>
              <a:ea typeface="Baskerville" charset="0"/>
              <a:cs typeface="Baskerville" charset="0"/>
            </a:endParaRPr>
          </a:p>
        </p:txBody>
      </p:sp>
      <p:sp>
        <p:nvSpPr>
          <p:cNvPr id="5" name="TextBox 4"/>
          <p:cNvSpPr txBox="1"/>
          <p:nvPr/>
        </p:nvSpPr>
        <p:spPr>
          <a:xfrm>
            <a:off x="268015" y="2575034"/>
            <a:ext cx="5738648" cy="4282966"/>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 VERSE ÉL MISMO COMO POBRESITO, PEQUEÑO, DERROTADO, CON SU ENFOQUE EN ÉL PROBLEMA, EN SU FRUSTACION, EN SU HAMBRE, EN SU DOLOR. </a:t>
            </a:r>
          </a:p>
          <a:p>
            <a:pPr indent="-228600">
              <a:lnSpc>
                <a:spcPct val="90000"/>
              </a:lnSpc>
              <a:spcAft>
                <a:spcPts val="600"/>
              </a:spcAft>
              <a:buFont typeface="Arial" panose="020B0604020202020204" pitchFamily="34" charset="0"/>
              <a:buChar char="•"/>
            </a:pPr>
            <a:endParaRPr lang="es-ES_tradnl" sz="2000" dirty="0">
              <a:latin typeface="Baskerville" charset="0"/>
              <a:ea typeface="Baskerville" charset="0"/>
              <a:cs typeface="Baskerville" charset="0"/>
            </a:endParaRP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OH PODIA CREER LA PALABRA DE DIOS. Y TOMAR CONFIANZA EN LO QUE DIOS VEIA DENTRO DE ÉL, Y EN SU PALABRA</a:t>
            </a:r>
          </a:p>
          <a:p>
            <a:pPr indent="-228600">
              <a:lnSpc>
                <a:spcPct val="90000"/>
              </a:lnSpc>
              <a:spcAft>
                <a:spcPts val="600"/>
              </a:spcAft>
              <a:buFont typeface="Arial" panose="020B0604020202020204" pitchFamily="34" charset="0"/>
              <a:buChar char="•"/>
            </a:pPr>
            <a:endParaRPr lang="es-ES_tradnl" sz="2000" dirty="0">
              <a:latin typeface="Baskerville" charset="0"/>
              <a:ea typeface="Baskerville" charset="0"/>
              <a:cs typeface="Baskerville" charset="0"/>
            </a:endParaRP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NO SE EN QUE REPORTE TU VAS HA CREER PERO YO CREERE EN ÉL REPORTE DE DIOS.</a:t>
            </a:r>
          </a:p>
        </p:txBody>
      </p:sp>
    </p:spTree>
    <p:extLst>
      <p:ext uri="{BB962C8B-B14F-4D97-AF65-F5344CB8AC3E}">
        <p14:creationId xmlns:p14="http://schemas.microsoft.com/office/powerpoint/2010/main" val="1674336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rot="16667397">
            <a:off x="9514489" y="2054553"/>
            <a:ext cx="2758967" cy="523220"/>
          </a:xfrm>
          <a:prstGeom prst="rect">
            <a:avLst/>
          </a:prstGeom>
          <a:noFill/>
        </p:spPr>
        <p:txBody>
          <a:bodyPr wrap="square" rtlCol="0">
            <a:spAutoFit/>
          </a:bodyPr>
          <a:lstStyle/>
          <a:p>
            <a:r>
              <a:rPr lang="en-US" sz="2800" dirty="0" smtClean="0">
                <a:solidFill>
                  <a:schemeClr val="bg1"/>
                </a:solidFill>
                <a:latin typeface="Abadi MT Condensed Extra Bold" charset="0"/>
                <a:ea typeface="Abadi MT Condensed Extra Bold" charset="0"/>
                <a:cs typeface="Abadi MT Condensed Extra Bold" charset="0"/>
              </a:rPr>
              <a:t>LECCION #2</a:t>
            </a:r>
            <a:endParaRPr lang="en-US" sz="2800" dirty="0">
              <a:solidFill>
                <a:schemeClr val="bg1"/>
              </a:solidFill>
              <a:latin typeface="Abadi MT Condensed Extra Bold" charset="0"/>
              <a:ea typeface="Abadi MT Condensed Extra Bold" charset="0"/>
              <a:cs typeface="Abadi MT Condensed Extra Bold" charset="0"/>
            </a:endParaRPr>
          </a:p>
        </p:txBody>
      </p:sp>
    </p:spTree>
    <p:extLst>
      <p:ext uri="{BB962C8B-B14F-4D97-AF65-F5344CB8AC3E}">
        <p14:creationId xmlns:p14="http://schemas.microsoft.com/office/powerpoint/2010/main" val="900537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2" name="Title 1"/>
          <p:cNvSpPr>
            <a:spLocks noGrp="1"/>
          </p:cNvSpPr>
          <p:nvPr>
            <p:ph type="title"/>
          </p:nvPr>
        </p:nvSpPr>
        <p:spPr>
          <a:xfrm>
            <a:off x="839788" y="104775"/>
            <a:ext cx="7310984" cy="1325563"/>
          </a:xfrm>
        </p:spPr>
        <p:txBody>
          <a:bodyPr/>
          <a:lstStyle/>
          <a:p>
            <a:pPr algn="ctr"/>
            <a:r>
              <a:rPr lang="es-ES_tradnl" b="1" dirty="0" smtClean="0">
                <a:solidFill>
                  <a:schemeClr val="bg1"/>
                </a:solidFill>
                <a:latin typeface="Baskerville" charset="0"/>
                <a:ea typeface="Baskerville" charset="0"/>
                <a:cs typeface="Baskerville" charset="0"/>
              </a:rPr>
              <a:t>Jueces 7:11-15</a:t>
            </a:r>
            <a:endParaRPr lang="en-US" dirty="0">
              <a:solidFill>
                <a:schemeClr val="bg1"/>
              </a:solidFill>
            </a:endParaRPr>
          </a:p>
        </p:txBody>
      </p:sp>
      <p:sp>
        <p:nvSpPr>
          <p:cNvPr id="13" name="Title 1"/>
          <p:cNvSpPr txBox="1">
            <a:spLocks/>
          </p:cNvSpPr>
          <p:nvPr/>
        </p:nvSpPr>
        <p:spPr>
          <a:xfrm>
            <a:off x="330209" y="1163782"/>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s-ES_tradnl" sz="2800" b="1" baseline="30000" dirty="0" smtClean="0">
                <a:solidFill>
                  <a:schemeClr val="bg1"/>
                </a:solidFill>
                <a:latin typeface="Baskerville" charset="0"/>
                <a:ea typeface="Baskerville" charset="0"/>
                <a:cs typeface="Baskerville" charset="0"/>
              </a:rPr>
              <a:t>7 </a:t>
            </a:r>
            <a:r>
              <a:rPr lang="es-ES_tradnl" sz="2800" dirty="0" smtClean="0">
                <a:solidFill>
                  <a:schemeClr val="bg1"/>
                </a:solidFill>
                <a:latin typeface="Baskerville" charset="0"/>
                <a:ea typeface="Baskerville" charset="0"/>
                <a:cs typeface="Baskerville" charset="0"/>
              </a:rPr>
              <a:t>Entonces Jehová dijo a Gedeón: Con estos trescientos hombres que lamieron el agua os salvaré, y entregaré a los madianitas en tus manos; y váyase toda la demás gente cada uno a su lugar. </a:t>
            </a:r>
          </a:p>
          <a:p>
            <a:pPr>
              <a:lnSpc>
                <a:spcPct val="100000"/>
              </a:lnSpc>
            </a:pPr>
            <a:r>
              <a:rPr lang="es-ES_tradnl" sz="2800" b="1" baseline="30000" dirty="0" smtClean="0">
                <a:solidFill>
                  <a:schemeClr val="bg1"/>
                </a:solidFill>
                <a:latin typeface="Baskerville" charset="0"/>
                <a:ea typeface="Baskerville" charset="0"/>
                <a:cs typeface="Baskerville" charset="0"/>
              </a:rPr>
              <a:t>8 </a:t>
            </a:r>
            <a:r>
              <a:rPr lang="es-ES_tradnl" sz="2800" dirty="0" smtClean="0">
                <a:solidFill>
                  <a:schemeClr val="bg1"/>
                </a:solidFill>
                <a:latin typeface="Baskerville" charset="0"/>
                <a:ea typeface="Baskerville" charset="0"/>
                <a:cs typeface="Baskerville" charset="0"/>
              </a:rPr>
              <a:t>Y habiendo tomado provisiones para el pueblo, y sus trompetas, envió a todos los israelitas cada uno a su tienda, y retuvo a aquellos trescientos hombres; y tenía el campamento de Madián abajo en el valle. </a:t>
            </a:r>
          </a:p>
          <a:p>
            <a:pPr>
              <a:lnSpc>
                <a:spcPct val="100000"/>
              </a:lnSpc>
            </a:pPr>
            <a:r>
              <a:rPr lang="es-ES_tradnl" sz="2800" b="1" baseline="30000" dirty="0" smtClean="0">
                <a:solidFill>
                  <a:schemeClr val="bg1"/>
                </a:solidFill>
                <a:latin typeface="Baskerville" charset="0"/>
                <a:ea typeface="Baskerville" charset="0"/>
                <a:cs typeface="Baskerville" charset="0"/>
              </a:rPr>
              <a:t>9 </a:t>
            </a:r>
            <a:r>
              <a:rPr lang="es-ES_tradnl" sz="2800" dirty="0" smtClean="0">
                <a:solidFill>
                  <a:schemeClr val="bg1"/>
                </a:solidFill>
                <a:latin typeface="Baskerville" charset="0"/>
                <a:ea typeface="Baskerville" charset="0"/>
                <a:cs typeface="Baskerville" charset="0"/>
              </a:rPr>
              <a:t>Aconteció que aquella noche Jehová le dijo: Levántate, y desciende al campamento; porque yo lo he entregado en tus manos.</a:t>
            </a:r>
            <a:endParaRPr lang="es-ES_tradnl" sz="28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942782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8219"/>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268014" y="365124"/>
            <a:ext cx="5524763" cy="1951355"/>
          </a:xfrm>
        </p:spPr>
        <p:txBody>
          <a:bodyPr vert="horz" lIns="91440" tIns="45720" rIns="91440" bIns="45720" rtlCol="0" anchor="ctr">
            <a:noAutofit/>
          </a:bodyPr>
          <a:lstStyle/>
          <a:p>
            <a:pPr algn="ctr"/>
            <a:r>
              <a:rPr lang="en-US" sz="5400" b="1" dirty="0">
                <a:latin typeface="Baskerville" charset="0"/>
                <a:ea typeface="Baskerville" charset="0"/>
                <a:cs typeface="Baskerville" charset="0"/>
              </a:rPr>
              <a:t>Estudio de </a:t>
            </a:r>
            <a:r>
              <a:rPr lang="en-US" sz="5400" b="1" dirty="0" smtClean="0">
                <a:latin typeface="Baskerville" charset="0"/>
                <a:ea typeface="Baskerville" charset="0"/>
                <a:cs typeface="Baskerville" charset="0"/>
              </a:rPr>
              <a:t>Guerra's</a:t>
            </a:r>
            <a:endParaRPr lang="en-US" sz="5400" b="1" dirty="0">
              <a:latin typeface="Baskerville" charset="0"/>
              <a:ea typeface="Baskerville" charset="0"/>
              <a:cs typeface="Baskerville" charset="0"/>
            </a:endParaRPr>
          </a:p>
        </p:txBody>
      </p:sp>
      <p:sp>
        <p:nvSpPr>
          <p:cNvPr id="5" name="TextBox 4"/>
          <p:cNvSpPr txBox="1"/>
          <p:nvPr/>
        </p:nvSpPr>
        <p:spPr>
          <a:xfrm>
            <a:off x="268015" y="2371834"/>
            <a:ext cx="5738648" cy="4282966"/>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 Un grupo de Académicos e historiadores an detalladamente visto algunas cosas sorprendente acerca de guerras.</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Desde en año 3,600 A.C hasta él presente él mundo solo ha experimentado 292 años de paz colectivamente.</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Desde este tiempo 14,351 guerras an sido peleadas</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3.64 Billones de personas an muerto</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Si pudiésemos tomar todas las propiedades perdidas en guerra y venderlas seriamos capas de comprar una correa hecha de oro de 97.2 millas de anchura y 33 pies de altura que de la vuelta al mundo una vez.</a:t>
            </a:r>
          </a:p>
        </p:txBody>
      </p:sp>
      <p:sp>
        <p:nvSpPr>
          <p:cNvPr id="3" name="TextBox 2"/>
          <p:cNvSpPr txBox="1"/>
          <p:nvPr/>
        </p:nvSpPr>
        <p:spPr>
          <a:xfrm>
            <a:off x="268014" y="6010105"/>
            <a:ext cx="7835462" cy="1157240"/>
          </a:xfrm>
          <a:prstGeom prst="rect">
            <a:avLst/>
          </a:prstGeom>
          <a:noFill/>
        </p:spPr>
        <p:txBody>
          <a:bodyPr wrap="square" rtlCol="0">
            <a:spAutoFit/>
          </a:bodyPr>
          <a:lstStyle/>
          <a:p>
            <a:pPr marL="285750" indent="-285750">
              <a:lnSpc>
                <a:spcPct val="90000"/>
              </a:lnSpc>
              <a:spcAft>
                <a:spcPts val="600"/>
              </a:spcAft>
              <a:buFontTx/>
              <a:buChar char="-"/>
            </a:pPr>
            <a:r>
              <a:rPr lang="es-ES_tradnl" sz="1600" b="1" dirty="0" smtClean="0">
                <a:latin typeface="Baskerville" charset="0"/>
                <a:ea typeface="Baskerville" charset="0"/>
                <a:cs typeface="Baskerville" charset="0"/>
              </a:rPr>
              <a:t>Desde 650 A.C an habido 1,656 Carreras de brazos oh armas solamente 16 de estas no han terminado en Guerra</a:t>
            </a:r>
          </a:p>
          <a:p>
            <a:pPr indent="-228600">
              <a:lnSpc>
                <a:spcPct val="90000"/>
              </a:lnSpc>
              <a:spcAft>
                <a:spcPts val="600"/>
              </a:spcAft>
              <a:buFont typeface="Arial" panose="020B0604020202020204" pitchFamily="34" charset="0"/>
              <a:buChar char="•"/>
            </a:pPr>
            <a:endParaRPr lang="es-ES_tradnl" sz="1600" b="1" dirty="0" smtClean="0">
              <a:latin typeface="Baskerville" charset="0"/>
              <a:ea typeface="Baskerville" charset="0"/>
              <a:cs typeface="Baskerville" charset="0"/>
            </a:endParaRPr>
          </a:p>
          <a:p>
            <a:endParaRPr lang="en-US" sz="1600" b="1" dirty="0"/>
          </a:p>
        </p:txBody>
      </p:sp>
    </p:spTree>
    <p:extLst>
      <p:ext uri="{BB962C8B-B14F-4D97-AF65-F5344CB8AC3E}">
        <p14:creationId xmlns:p14="http://schemas.microsoft.com/office/powerpoint/2010/main" val="2054238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p:cNvSpPr txBox="1"/>
          <p:nvPr/>
        </p:nvSpPr>
        <p:spPr>
          <a:xfrm>
            <a:off x="869730" y="268010"/>
            <a:ext cx="10925503" cy="523220"/>
          </a:xfrm>
          <a:prstGeom prst="rect">
            <a:avLst/>
          </a:prstGeom>
          <a:noFill/>
        </p:spPr>
        <p:txBody>
          <a:bodyPr wrap="square" rtlCol="0">
            <a:spAutoFit/>
          </a:bodyPr>
          <a:lstStyle/>
          <a:p>
            <a:pPr algn="ctr"/>
            <a:r>
              <a:rPr lang="es-ES_tradnl" sz="2800" b="1" dirty="0" smtClean="0">
                <a:solidFill>
                  <a:schemeClr val="bg1"/>
                </a:solidFill>
                <a:latin typeface="Baskerville" charset="0"/>
                <a:ea typeface="Baskerville" charset="0"/>
                <a:cs typeface="Baskerville" charset="0"/>
              </a:rPr>
              <a:t>Hay una Guerra que pelear!!!</a:t>
            </a:r>
            <a:endParaRPr lang="es-ES_tradnl" sz="2800" b="1" dirty="0">
              <a:solidFill>
                <a:schemeClr val="bg1"/>
              </a:solidFill>
              <a:latin typeface="Baskerville" charset="0"/>
              <a:ea typeface="Baskerville" charset="0"/>
              <a:cs typeface="Baskerville" charset="0"/>
            </a:endParaRPr>
          </a:p>
        </p:txBody>
      </p:sp>
      <p:sp>
        <p:nvSpPr>
          <p:cNvPr id="4" name="TextBox 3"/>
          <p:cNvSpPr txBox="1"/>
          <p:nvPr/>
        </p:nvSpPr>
        <p:spPr>
          <a:xfrm>
            <a:off x="265387" y="860020"/>
            <a:ext cx="8832118" cy="5632311"/>
          </a:xfrm>
          <a:prstGeom prst="rect">
            <a:avLst/>
          </a:prstGeom>
          <a:noFill/>
        </p:spPr>
        <p:txBody>
          <a:bodyPr wrap="square" rtlCol="0">
            <a:spAutoFit/>
          </a:bodyPr>
          <a:lstStyle/>
          <a:p>
            <a:pPr marL="457200" indent="-457200">
              <a:buFont typeface="Arial" charset="0"/>
              <a:buChar char="•"/>
            </a:pPr>
            <a:r>
              <a:rPr lang="es-ES_tradnl" sz="2000" dirty="0" smtClean="0">
                <a:solidFill>
                  <a:schemeClr val="bg1"/>
                </a:solidFill>
                <a:latin typeface="Baskerville" charset="0"/>
                <a:ea typeface="Baskerville" charset="0"/>
                <a:cs typeface="Baskerville" charset="0"/>
              </a:rPr>
              <a:t>Muchas veces no lo pensamos pero las guerras son una realidad                              y tienen un costo, pero en la palabra de Dios vemos que nosotros también estamos en una Guerra continua.</a:t>
            </a:r>
          </a:p>
          <a:p>
            <a:pPr marL="457200" indent="-457200">
              <a:buFont typeface="Arial" charset="0"/>
              <a:buChar char="•"/>
            </a:pPr>
            <a:endParaRPr lang="es-ES_tradnl" sz="2000" dirty="0">
              <a:solidFill>
                <a:schemeClr val="bg1"/>
              </a:solidFill>
              <a:latin typeface="Baskerville" charset="0"/>
              <a:ea typeface="Baskerville" charset="0"/>
              <a:cs typeface="Baskerville" charset="0"/>
            </a:endParaRPr>
          </a:p>
          <a:p>
            <a:pPr marL="457200" indent="-457200">
              <a:buFont typeface="Arial" charset="0"/>
              <a:buChar char="•"/>
            </a:pPr>
            <a:r>
              <a:rPr lang="es-ES_tradnl" sz="2000" b="1" dirty="0" smtClean="0">
                <a:solidFill>
                  <a:schemeClr val="bg1"/>
                </a:solidFill>
                <a:latin typeface="Baskerville" charset="0"/>
                <a:ea typeface="Baskerville" charset="0"/>
                <a:cs typeface="Baskerville" charset="0"/>
              </a:rPr>
              <a:t>Efesios 6:12</a:t>
            </a:r>
            <a:r>
              <a:rPr lang="es-ES_tradnl" sz="2000" dirty="0" smtClean="0">
                <a:solidFill>
                  <a:schemeClr val="bg1"/>
                </a:solidFill>
                <a:latin typeface="Baskerville" charset="0"/>
                <a:ea typeface="Baskerville" charset="0"/>
                <a:cs typeface="Baskerville" charset="0"/>
              </a:rPr>
              <a:t>; </a:t>
            </a:r>
            <a:r>
              <a:rPr lang="es-ES_tradnl" sz="2000" dirty="0">
                <a:solidFill>
                  <a:schemeClr val="bg1"/>
                </a:solidFill>
                <a:latin typeface="Baskerville" charset="0"/>
                <a:ea typeface="Baskerville" charset="0"/>
                <a:cs typeface="Baskerville" charset="0"/>
              </a:rPr>
              <a:t>Porque no tenemos lucha contra sangre y carne, sino </a:t>
            </a:r>
            <a:r>
              <a:rPr lang="es-ES_tradnl" sz="2000" dirty="0" smtClean="0">
                <a:solidFill>
                  <a:schemeClr val="bg1"/>
                </a:solidFill>
                <a:latin typeface="Baskerville" charset="0"/>
                <a:ea typeface="Baskerville" charset="0"/>
                <a:cs typeface="Baskerville" charset="0"/>
              </a:rPr>
              <a:t>              contra </a:t>
            </a:r>
            <a:r>
              <a:rPr lang="es-ES_tradnl" sz="2000" dirty="0">
                <a:solidFill>
                  <a:schemeClr val="bg1"/>
                </a:solidFill>
                <a:latin typeface="Baskerville" charset="0"/>
                <a:ea typeface="Baskerville" charset="0"/>
                <a:cs typeface="Baskerville" charset="0"/>
              </a:rPr>
              <a:t>principados, contra potestades, contra los gobernadores de </a:t>
            </a:r>
            <a:r>
              <a:rPr lang="es-ES_tradnl" sz="2000" dirty="0" smtClean="0">
                <a:solidFill>
                  <a:schemeClr val="bg1"/>
                </a:solidFill>
                <a:latin typeface="Baskerville" charset="0"/>
                <a:ea typeface="Baskerville" charset="0"/>
                <a:cs typeface="Baskerville" charset="0"/>
              </a:rPr>
              <a:t>las              </a:t>
            </a:r>
            <a:r>
              <a:rPr lang="es-ES_tradnl" sz="2000" dirty="0">
                <a:solidFill>
                  <a:schemeClr val="bg1"/>
                </a:solidFill>
                <a:latin typeface="Baskerville" charset="0"/>
                <a:ea typeface="Baskerville" charset="0"/>
                <a:cs typeface="Baskerville" charset="0"/>
              </a:rPr>
              <a:t>tinieblas de este siglo, contra huestes espirituales de maldad en </a:t>
            </a:r>
            <a:r>
              <a:rPr lang="es-ES_tradnl" sz="2000" dirty="0" smtClean="0">
                <a:solidFill>
                  <a:schemeClr val="bg1"/>
                </a:solidFill>
                <a:latin typeface="Baskerville" charset="0"/>
                <a:ea typeface="Baskerville" charset="0"/>
                <a:cs typeface="Baskerville" charset="0"/>
              </a:rPr>
              <a:t>las                 </a:t>
            </a:r>
            <a:r>
              <a:rPr lang="es-ES_tradnl" sz="2000" dirty="0">
                <a:solidFill>
                  <a:schemeClr val="bg1"/>
                </a:solidFill>
                <a:latin typeface="Baskerville" charset="0"/>
                <a:ea typeface="Baskerville" charset="0"/>
                <a:cs typeface="Baskerville" charset="0"/>
              </a:rPr>
              <a:t>regiones celestes.</a:t>
            </a:r>
            <a:endParaRPr lang="es-ES_tradnl" sz="2000" dirty="0" smtClean="0">
              <a:solidFill>
                <a:schemeClr val="bg1"/>
              </a:solidFill>
              <a:latin typeface="Baskerville" charset="0"/>
              <a:ea typeface="Baskerville" charset="0"/>
              <a:cs typeface="Baskerville" charset="0"/>
            </a:endParaRPr>
          </a:p>
          <a:p>
            <a:pPr marL="457200" indent="-457200">
              <a:buFont typeface="Arial" charset="0"/>
              <a:buChar char="•"/>
            </a:pPr>
            <a:endParaRPr lang="es-ES_tradnl" sz="2000" dirty="0">
              <a:solidFill>
                <a:schemeClr val="bg1"/>
              </a:solidFill>
              <a:latin typeface="Baskerville" charset="0"/>
              <a:ea typeface="Baskerville" charset="0"/>
              <a:cs typeface="Baskerville" charset="0"/>
            </a:endParaRPr>
          </a:p>
          <a:p>
            <a:pPr marL="457200" indent="-457200">
              <a:buFont typeface="Arial" charset="0"/>
              <a:buChar char="•"/>
            </a:pPr>
            <a:r>
              <a:rPr lang="es-ES_tradnl" sz="2000" dirty="0" smtClean="0">
                <a:solidFill>
                  <a:schemeClr val="bg1"/>
                </a:solidFill>
                <a:latin typeface="Baskerville" charset="0"/>
                <a:ea typeface="Baskerville" charset="0"/>
                <a:cs typeface="Baskerville" charset="0"/>
              </a:rPr>
              <a:t>Pablo nos dice que esto es una lucha. Que significa que peleamos contra               algo pero tu y yo tenemos una ventaja. Nosotros tenemos ha Dios ha         nuestro lado.</a:t>
            </a:r>
          </a:p>
          <a:p>
            <a:pPr marL="457200" indent="-457200">
              <a:buFont typeface="Arial" charset="0"/>
              <a:buChar char="•"/>
            </a:pPr>
            <a:endParaRPr lang="es-ES_tradnl" sz="2000" dirty="0" smtClean="0">
              <a:solidFill>
                <a:schemeClr val="bg1"/>
              </a:solidFill>
              <a:latin typeface="Baskerville" charset="0"/>
              <a:ea typeface="Baskerville" charset="0"/>
              <a:cs typeface="Baskerville" charset="0"/>
            </a:endParaRPr>
          </a:p>
          <a:p>
            <a:pPr marL="457200" indent="-457200">
              <a:buFont typeface="Arial" charset="0"/>
              <a:buChar char="•"/>
            </a:pPr>
            <a:r>
              <a:rPr lang="es-ES_tradnl" sz="2000" dirty="0" smtClean="0">
                <a:solidFill>
                  <a:schemeClr val="bg1"/>
                </a:solidFill>
                <a:latin typeface="Baskerville" charset="0"/>
                <a:ea typeface="Baskerville" charset="0"/>
                <a:cs typeface="Baskerville" charset="0"/>
              </a:rPr>
              <a:t>Es como la canción “In Jesus name”</a:t>
            </a:r>
          </a:p>
          <a:p>
            <a:pPr marL="457200" indent="-457200">
              <a:buFont typeface="Arial" charset="0"/>
              <a:buChar char="•"/>
            </a:pPr>
            <a:endParaRPr lang="es-ES_tradnl" sz="2000" dirty="0">
              <a:solidFill>
                <a:schemeClr val="bg1"/>
              </a:solidFill>
              <a:latin typeface="Baskerville" charset="0"/>
              <a:ea typeface="Baskerville" charset="0"/>
              <a:cs typeface="Baskerville" charset="0"/>
            </a:endParaRPr>
          </a:p>
          <a:p>
            <a:pPr marL="457200" indent="-457200">
              <a:buFont typeface="Arial" charset="0"/>
              <a:buChar char="•"/>
            </a:pPr>
            <a:r>
              <a:rPr lang="es-ES_tradnl" sz="2000" dirty="0" smtClean="0">
                <a:solidFill>
                  <a:schemeClr val="bg1"/>
                </a:solidFill>
                <a:latin typeface="Baskerville" charset="0"/>
                <a:ea typeface="Baskerville" charset="0"/>
                <a:cs typeface="Baskerville" charset="0"/>
              </a:rPr>
              <a:t>“DIOS PELEA POR MI, A MI LADO ESTÁ, SIEMPRE A VENCIDO SIEMPRE VENCERA, NO NOS DETENDREMOS, YA NO HAY TEMOR, JESUS ESTAS AQUÍ.”</a:t>
            </a:r>
          </a:p>
        </p:txBody>
      </p:sp>
    </p:spTree>
    <p:extLst>
      <p:ext uri="{BB962C8B-B14F-4D97-AF65-F5344CB8AC3E}">
        <p14:creationId xmlns:p14="http://schemas.microsoft.com/office/powerpoint/2010/main" val="1591246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2" name="Title 1"/>
          <p:cNvSpPr>
            <a:spLocks noGrp="1"/>
          </p:cNvSpPr>
          <p:nvPr>
            <p:ph type="title"/>
          </p:nvPr>
        </p:nvSpPr>
        <p:spPr>
          <a:xfrm>
            <a:off x="330209" y="104775"/>
            <a:ext cx="8869775" cy="1325563"/>
          </a:xfrm>
        </p:spPr>
        <p:txBody>
          <a:bodyPr>
            <a:normAutofit/>
          </a:bodyPr>
          <a:lstStyle/>
          <a:p>
            <a:pPr algn="ctr"/>
            <a:r>
              <a:rPr lang="es-ES_tradnl" sz="2800" b="1" dirty="0">
                <a:solidFill>
                  <a:schemeClr val="bg1"/>
                </a:solidFill>
                <a:latin typeface="Baskerville" charset="0"/>
                <a:ea typeface="Baskerville" charset="0"/>
                <a:cs typeface="Baskerville" charset="0"/>
              </a:rPr>
              <a:t>¿</a:t>
            </a:r>
            <a:r>
              <a:rPr lang="es-ES_tradnl" sz="2800" b="1" dirty="0" smtClean="0">
                <a:solidFill>
                  <a:schemeClr val="bg1"/>
                </a:solidFill>
                <a:latin typeface="Baskerville" charset="0"/>
                <a:ea typeface="Baskerville" charset="0"/>
                <a:cs typeface="Baskerville" charset="0"/>
              </a:rPr>
              <a:t>PORQUE VENCEMOS? </a:t>
            </a:r>
            <a:br>
              <a:rPr lang="es-ES_tradnl" sz="2800" b="1" dirty="0" smtClean="0">
                <a:solidFill>
                  <a:schemeClr val="bg1"/>
                </a:solidFill>
                <a:latin typeface="Baskerville" charset="0"/>
                <a:ea typeface="Baskerville" charset="0"/>
                <a:cs typeface="Baskerville" charset="0"/>
              </a:rPr>
            </a:br>
            <a:r>
              <a:rPr lang="es-ES_tradnl" sz="2800" b="1" dirty="0" smtClean="0">
                <a:solidFill>
                  <a:schemeClr val="bg1"/>
                </a:solidFill>
                <a:latin typeface="Baskerville" charset="0"/>
                <a:ea typeface="Baskerville" charset="0"/>
                <a:cs typeface="Baskerville" charset="0"/>
              </a:rPr>
              <a:t>¿POR QUÉ NO NOS DETENEMOS?</a:t>
            </a:r>
            <a:br>
              <a:rPr lang="es-ES_tradnl" sz="2800" b="1" dirty="0" smtClean="0">
                <a:solidFill>
                  <a:schemeClr val="bg1"/>
                </a:solidFill>
                <a:latin typeface="Baskerville" charset="0"/>
                <a:ea typeface="Baskerville" charset="0"/>
                <a:cs typeface="Baskerville" charset="0"/>
              </a:rPr>
            </a:br>
            <a:r>
              <a:rPr lang="es-ES_tradnl" sz="2800" b="1" dirty="0" smtClean="0">
                <a:solidFill>
                  <a:schemeClr val="bg1"/>
                </a:solidFill>
                <a:latin typeface="Baskerville" charset="0"/>
                <a:ea typeface="Baskerville" charset="0"/>
                <a:cs typeface="Baskerville" charset="0"/>
              </a:rPr>
              <a:t>¿POR QUÉ NO HAY TEMOR?</a:t>
            </a:r>
            <a:endParaRPr lang="en-US" sz="2800" dirty="0">
              <a:solidFill>
                <a:schemeClr val="bg1"/>
              </a:solidFill>
            </a:endParaRPr>
          </a:p>
        </p:txBody>
      </p:sp>
      <p:sp>
        <p:nvSpPr>
          <p:cNvPr id="13" name="Title 1"/>
          <p:cNvSpPr txBox="1">
            <a:spLocks/>
          </p:cNvSpPr>
          <p:nvPr/>
        </p:nvSpPr>
        <p:spPr>
          <a:xfrm>
            <a:off x="330209" y="1163782"/>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La respuesta es que Dios está ha nuestro lado, Dios está con </a:t>
            </a:r>
            <a:r>
              <a:rPr lang="es-ES_tradnl" sz="2800" dirty="0" err="1" smtClean="0">
                <a:solidFill>
                  <a:schemeClr val="bg1"/>
                </a:solidFill>
                <a:latin typeface="Baskerville" charset="0"/>
                <a:ea typeface="Baskerville" charset="0"/>
                <a:cs typeface="Baskerville" charset="0"/>
              </a:rPr>
              <a:t>sosotros</a:t>
            </a:r>
            <a:r>
              <a:rPr lang="es-ES_tradnl" sz="2800" dirty="0" smtClean="0">
                <a:solidFill>
                  <a:schemeClr val="bg1"/>
                </a:solidFill>
                <a:latin typeface="Baskerville" charset="0"/>
                <a:ea typeface="Baskerville" charset="0"/>
                <a:cs typeface="Baskerville" charset="0"/>
              </a:rPr>
              <a:t>. </a:t>
            </a:r>
          </a:p>
          <a:p>
            <a:pPr marL="342900" indent="-342900">
              <a:lnSpc>
                <a:spcPct val="120000"/>
              </a:lnSpc>
              <a:spcBef>
                <a:spcPts val="0"/>
              </a:spcBef>
              <a:buFontTx/>
              <a:buChar char="-"/>
            </a:pPr>
            <a:endParaRPr lang="es-ES_tradnl" sz="2800" dirty="0">
              <a:solidFill>
                <a:schemeClr val="bg1"/>
              </a:solidFill>
              <a:latin typeface="Baskerville" charset="0"/>
              <a:ea typeface="Baskerville" charset="0"/>
              <a:cs typeface="Baskerville" charset="0"/>
            </a:endParaRPr>
          </a:p>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Pero si Dios es omnipresente y él está en toda parte porque decimos, Jesus estas aquí? </a:t>
            </a:r>
          </a:p>
          <a:p>
            <a:pPr marL="342900" indent="-342900">
              <a:lnSpc>
                <a:spcPct val="120000"/>
              </a:lnSpc>
              <a:spcBef>
                <a:spcPts val="0"/>
              </a:spcBef>
              <a:buFontTx/>
              <a:buChar char="-"/>
            </a:pPr>
            <a:endParaRPr lang="es-ES_tradnl" sz="2800" dirty="0">
              <a:solidFill>
                <a:schemeClr val="bg1"/>
              </a:solidFill>
              <a:latin typeface="Baskerville" charset="0"/>
              <a:ea typeface="Baskerville" charset="0"/>
              <a:cs typeface="Baskerville" charset="0"/>
            </a:endParaRPr>
          </a:p>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Dios no solamente nos mira como si no le importa como vivimos, no él está interesado y activamente presente. El sabe exactamente donde nos encontramos y actúa en nuestra parte.</a:t>
            </a:r>
            <a:endParaRPr lang="es-ES_tradnl" sz="28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424043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8219"/>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268014" y="365124"/>
            <a:ext cx="5524763" cy="1951355"/>
          </a:xfrm>
        </p:spPr>
        <p:txBody>
          <a:bodyPr vert="horz" lIns="91440" tIns="45720" rIns="91440" bIns="45720" rtlCol="0" anchor="ctr">
            <a:noAutofit/>
          </a:bodyPr>
          <a:lstStyle/>
          <a:p>
            <a:pPr algn="ctr"/>
            <a:r>
              <a:rPr lang="es-ES_tradnl" sz="5400" b="1" dirty="0" smtClean="0">
                <a:latin typeface="Baskerville" charset="0"/>
                <a:ea typeface="Baskerville" charset="0"/>
                <a:cs typeface="Baskerville" charset="0"/>
              </a:rPr>
              <a:t>Repaso</a:t>
            </a:r>
            <a:br>
              <a:rPr lang="es-ES_tradnl" sz="5400" b="1" dirty="0" smtClean="0">
                <a:latin typeface="Baskerville" charset="0"/>
                <a:ea typeface="Baskerville" charset="0"/>
                <a:cs typeface="Baskerville" charset="0"/>
              </a:rPr>
            </a:br>
            <a:r>
              <a:rPr lang="es-ES_tradnl" sz="5400" b="1" dirty="0" smtClean="0">
                <a:latin typeface="Baskerville" charset="0"/>
                <a:ea typeface="Baskerville" charset="0"/>
                <a:cs typeface="Baskerville" charset="0"/>
              </a:rPr>
              <a:t>Lección #1</a:t>
            </a:r>
            <a:endParaRPr lang="es-ES_tradnl" sz="5400" b="1" dirty="0">
              <a:latin typeface="Baskerville" charset="0"/>
              <a:ea typeface="Baskerville" charset="0"/>
              <a:cs typeface="Baskerville" charset="0"/>
            </a:endParaRPr>
          </a:p>
        </p:txBody>
      </p:sp>
      <p:sp>
        <p:nvSpPr>
          <p:cNvPr id="5" name="TextBox 4"/>
          <p:cNvSpPr txBox="1"/>
          <p:nvPr/>
        </p:nvSpPr>
        <p:spPr>
          <a:xfrm>
            <a:off x="268015" y="2371834"/>
            <a:ext cx="5738648" cy="4282966"/>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s-ES_tradnl" sz="2400" dirty="0" smtClean="0">
                <a:latin typeface="Baskerville" charset="0"/>
                <a:ea typeface="Baskerville" charset="0"/>
                <a:cs typeface="Baskerville" charset="0"/>
              </a:rPr>
              <a:t>1. Dios conoce quien somos? (</a:t>
            </a:r>
            <a:r>
              <a:rPr lang="es-ES_tradnl" sz="2400" dirty="0" err="1" smtClean="0">
                <a:latin typeface="Baskerville" charset="0"/>
                <a:ea typeface="Baskerville" charset="0"/>
                <a:cs typeface="Baskerville" charset="0"/>
              </a:rPr>
              <a:t>Is</a:t>
            </a:r>
            <a:r>
              <a:rPr lang="es-ES_tradnl" sz="2400" dirty="0" smtClean="0">
                <a:latin typeface="Baskerville" charset="0"/>
                <a:ea typeface="Baskerville" charset="0"/>
                <a:cs typeface="Baskerville" charset="0"/>
              </a:rPr>
              <a:t>. 43:1)</a:t>
            </a:r>
          </a:p>
          <a:p>
            <a:pPr indent="-228600">
              <a:lnSpc>
                <a:spcPct val="90000"/>
              </a:lnSpc>
              <a:spcAft>
                <a:spcPts val="600"/>
              </a:spcAft>
              <a:buFont typeface="Arial" panose="020B0604020202020204" pitchFamily="34" charset="0"/>
              <a:buChar char="•"/>
            </a:pPr>
            <a:r>
              <a:rPr lang="es-ES_tradnl" sz="2400" dirty="0" smtClean="0">
                <a:latin typeface="Baskerville" charset="0"/>
                <a:ea typeface="Baskerville" charset="0"/>
                <a:cs typeface="Baskerville" charset="0"/>
              </a:rPr>
              <a:t>2. Dios sabe ha donde estamos? (Job 23:10)</a:t>
            </a:r>
          </a:p>
          <a:p>
            <a:pPr indent="-228600">
              <a:lnSpc>
                <a:spcPct val="90000"/>
              </a:lnSpc>
              <a:spcAft>
                <a:spcPts val="600"/>
              </a:spcAft>
              <a:buFont typeface="Arial" panose="020B0604020202020204" pitchFamily="34" charset="0"/>
              <a:buChar char="•"/>
            </a:pPr>
            <a:r>
              <a:rPr lang="es-ES_tradnl" sz="2400" dirty="0" smtClean="0">
                <a:latin typeface="Baskerville" charset="0"/>
                <a:ea typeface="Baskerville" charset="0"/>
                <a:cs typeface="Baskerville" charset="0"/>
              </a:rPr>
              <a:t>3. Dios es nuestro pronto Auxilio en medio de la tribulación. (Sal 46:1)</a:t>
            </a:r>
          </a:p>
          <a:p>
            <a:pPr indent="-228600">
              <a:lnSpc>
                <a:spcPct val="90000"/>
              </a:lnSpc>
              <a:spcAft>
                <a:spcPts val="600"/>
              </a:spcAft>
              <a:buFont typeface="Arial" panose="020B0604020202020204" pitchFamily="34" charset="0"/>
              <a:buChar char="•"/>
            </a:pPr>
            <a:endParaRPr lang="es-ES_tradnl" sz="2400" dirty="0" smtClean="0">
              <a:latin typeface="Baskerville" charset="0"/>
              <a:ea typeface="Baskerville" charset="0"/>
              <a:cs typeface="Baskerville" charset="0"/>
            </a:endParaRPr>
          </a:p>
          <a:p>
            <a:pPr indent="-228600">
              <a:lnSpc>
                <a:spcPct val="90000"/>
              </a:lnSpc>
              <a:spcAft>
                <a:spcPts val="600"/>
              </a:spcAft>
              <a:buFont typeface="Arial" panose="020B0604020202020204" pitchFamily="34" charset="0"/>
              <a:buChar char="•"/>
            </a:pPr>
            <a:r>
              <a:rPr lang="es-ES_tradnl" sz="2400" dirty="0" smtClean="0">
                <a:latin typeface="Baskerville" charset="0"/>
                <a:ea typeface="Baskerville" charset="0"/>
                <a:cs typeface="Baskerville" charset="0"/>
              </a:rPr>
              <a:t>Él enfoque de hace una semana fue                        “Dios </a:t>
            </a:r>
            <a:r>
              <a:rPr lang="es-ES_tradnl" sz="2400" dirty="0">
                <a:latin typeface="Baskerville" charset="0"/>
                <a:ea typeface="Baskerville" charset="0"/>
                <a:cs typeface="Baskerville" charset="0"/>
              </a:rPr>
              <a:t>conoce mis problemas y mis dificultades pero también me conoce ha mi. No importa que tan difícil se vea mi problema, puedo tener fe, y confiar en Dios y creerle por su palabra</a:t>
            </a:r>
            <a:r>
              <a:rPr lang="es-ES_tradnl" sz="2400" dirty="0" smtClean="0">
                <a:latin typeface="Baskerville" charset="0"/>
                <a:ea typeface="Baskerville" charset="0"/>
                <a:cs typeface="Baskerville" charset="0"/>
              </a:rPr>
              <a:t>.”</a:t>
            </a:r>
            <a:endParaRPr lang="es-ES_tradnl" sz="2400" dirty="0">
              <a:latin typeface="Baskerville" charset="0"/>
              <a:ea typeface="Baskerville" charset="0"/>
              <a:cs typeface="Baskerville" charset="0"/>
            </a:endParaRPr>
          </a:p>
          <a:p>
            <a:pPr indent="-228600">
              <a:lnSpc>
                <a:spcPct val="90000"/>
              </a:lnSpc>
              <a:spcAft>
                <a:spcPts val="600"/>
              </a:spcAft>
              <a:buFont typeface="Arial" panose="020B0604020202020204" pitchFamily="34" charset="0"/>
              <a:buChar char="•"/>
            </a:pPr>
            <a:endParaRPr lang="es-ES_tradnl" sz="2400" dirty="0" smtClean="0">
              <a:latin typeface="Baskerville" charset="0"/>
              <a:ea typeface="Baskerville" charset="0"/>
              <a:cs typeface="Baskerville" charset="0"/>
            </a:endParaRPr>
          </a:p>
        </p:txBody>
      </p:sp>
    </p:spTree>
    <p:extLst>
      <p:ext uri="{BB962C8B-B14F-4D97-AF65-F5344CB8AC3E}">
        <p14:creationId xmlns:p14="http://schemas.microsoft.com/office/powerpoint/2010/main" val="629976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515600" cy="1325563"/>
          </a:xfrm>
        </p:spPr>
        <p:txBody>
          <a:bodyPr>
            <a:normAutofit/>
          </a:bodyPr>
          <a:lstStyle/>
          <a:p>
            <a:pPr algn="ctr"/>
            <a:r>
              <a:rPr lang="es-ES_tradnl" sz="6600" b="1" dirty="0" smtClean="0">
                <a:solidFill>
                  <a:schemeClr val="bg1"/>
                </a:solidFill>
                <a:latin typeface="Baskerville" charset="0"/>
                <a:ea typeface="Baskerville" charset="0"/>
                <a:cs typeface="Baskerville" charset="0"/>
              </a:rPr>
              <a:t>TRIUNFO</a:t>
            </a:r>
            <a:endParaRPr lang="es-ES_tradnl" sz="36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498183"/>
            <a:ext cx="10515600" cy="44534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_tradnl" sz="5400" dirty="0" smtClean="0">
                <a:solidFill>
                  <a:schemeClr val="bg1"/>
                </a:solidFill>
                <a:latin typeface="Baskerville" charset="0"/>
                <a:ea typeface="Baskerville" charset="0"/>
                <a:cs typeface="Baskerville" charset="0"/>
              </a:rPr>
              <a:t>Dios puede hacer lo imposible, él usa las cosas pequeñas para hacer cosas grandes. Lo mas importante es recordar que no triunfamos por nuestras propias fuerzas, pero triunfamos por él señor. </a:t>
            </a:r>
          </a:p>
        </p:txBody>
      </p:sp>
    </p:spTree>
    <p:extLst>
      <p:ext uri="{BB962C8B-B14F-4D97-AF65-F5344CB8AC3E}">
        <p14:creationId xmlns:p14="http://schemas.microsoft.com/office/powerpoint/2010/main" val="1434960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515600" cy="1325563"/>
          </a:xfrm>
        </p:spPr>
        <p:txBody>
          <a:bodyPr>
            <a:normAutofit/>
          </a:bodyPr>
          <a:lstStyle/>
          <a:p>
            <a:pPr algn="ctr"/>
            <a:r>
              <a:rPr lang="es-ES_tradnl" sz="6600" b="1" dirty="0" smtClean="0">
                <a:solidFill>
                  <a:schemeClr val="bg1"/>
                </a:solidFill>
                <a:latin typeface="Baskerville" charset="0"/>
                <a:ea typeface="Baskerville" charset="0"/>
                <a:cs typeface="Baskerville" charset="0"/>
              </a:rPr>
              <a:t>Dificultades</a:t>
            </a:r>
            <a:endParaRPr lang="es-ES_tradnl" sz="36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498183"/>
            <a:ext cx="10515600" cy="44534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_tradnl" sz="5400" dirty="0" smtClean="0">
                <a:solidFill>
                  <a:schemeClr val="bg1"/>
                </a:solidFill>
                <a:latin typeface="Baskerville" charset="0"/>
                <a:ea typeface="Baskerville" charset="0"/>
                <a:cs typeface="Baskerville" charset="0"/>
              </a:rPr>
              <a:t>Dios conoce mis problemas y mis dificultades pero también me conoce ha mi. No importa que tan difícil se vea mi problema, puedo tener fe, y confiar en Dios y creerle por su palabra.</a:t>
            </a:r>
          </a:p>
        </p:txBody>
      </p:sp>
    </p:spTree>
    <p:extLst>
      <p:ext uri="{BB962C8B-B14F-4D97-AF65-F5344CB8AC3E}">
        <p14:creationId xmlns:p14="http://schemas.microsoft.com/office/powerpoint/2010/main" val="2141721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504496" y="116007"/>
            <a:ext cx="7756635" cy="6463308"/>
          </a:xfrm>
          <a:prstGeom prst="rect">
            <a:avLst/>
          </a:prstGeom>
          <a:noFill/>
        </p:spPr>
        <p:txBody>
          <a:bodyPr wrap="square" rtlCol="0">
            <a:spAutoFit/>
          </a:bodyPr>
          <a:lstStyle/>
          <a:p>
            <a:r>
              <a:rPr lang="es-ES_tradnl" dirty="0" smtClean="0">
                <a:solidFill>
                  <a:schemeClr val="bg1"/>
                </a:solidFill>
                <a:latin typeface="Baskerville" charset="0"/>
                <a:ea typeface="Baskerville" charset="0"/>
                <a:cs typeface="Baskerville" charset="0"/>
              </a:rPr>
              <a:t>Cuando pensamos de la historia de Gedeón lo que podemos pensar es en la victoria que obtuvieron.</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Lo lindo de está historia es que Dios les da la victoria ha este hombre y ha un ejercito y a pesar de todas las oposiciones y cosas que se veían imposibles para él pueblo de Israel. Dios también tuvo parte en hacer la situación mas interesante de lo que ya estaba.</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Gedeón alcanzo a reunir de acuerdo ha la Biblia en Jueces 7:3. 32,000 hombres, pero Dios dijo que estaba muy grande él ejercito. </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Pensemos en esto por un momento, nuestra mente funciona deferente pensamos, entre mas grande mejor. Pero Dios quería que la victoria llegara por un ejecito pequeño. </a:t>
            </a:r>
          </a:p>
          <a:p>
            <a:endParaRPr lang="es-ES_tradnl" dirty="0" smtClean="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Gedeón le hace una pregunta ha él ejercito, los que tengan miedo que se vayan. 22,000 de los 32,000 se van. </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Gedeón quedo con 10,000 soldados, pero todavía Dios dijo que él ejercito era muy grande. </a:t>
            </a:r>
            <a:endParaRPr lang="es-ES_tradnl" dirty="0">
              <a:solidFill>
                <a:schemeClr val="bg1"/>
              </a:solidFill>
              <a:latin typeface="Baskerville" charset="0"/>
              <a:ea typeface="Baskerville" charset="0"/>
              <a:cs typeface="Baskerville" charset="0"/>
            </a:endParaRPr>
          </a:p>
          <a:p>
            <a:endParaRPr lang="es-ES_tradnl" dirty="0" smtClean="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Ahora todo él ejercito es llevado ha tomar agua y Dios le dice que los que tires sus armadura y espada para tomar agua con las dos manos  esos regresaran ha casa</a:t>
            </a:r>
            <a:endParaRPr lang="es-ES_tradnl"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047878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504496" y="116007"/>
            <a:ext cx="7756635" cy="6740307"/>
          </a:xfrm>
          <a:prstGeom prst="rect">
            <a:avLst/>
          </a:prstGeom>
          <a:noFill/>
        </p:spPr>
        <p:txBody>
          <a:bodyPr wrap="square" rtlCol="0">
            <a:spAutoFit/>
          </a:bodyPr>
          <a:lstStyle/>
          <a:p>
            <a:r>
              <a:rPr lang="es-ES_tradnl" dirty="0" smtClean="0">
                <a:solidFill>
                  <a:schemeClr val="bg1"/>
                </a:solidFill>
                <a:latin typeface="Baskerville" charset="0"/>
                <a:ea typeface="Baskerville" charset="0"/>
                <a:cs typeface="Baskerville" charset="0"/>
              </a:rPr>
              <a:t>Solo hubieron 300 hombres que sostuvieron sus armaduras listos para un ataque del enemigo y tomaron con una mano, la biblia dice como lamian él agua como él perro lo hace. </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Hubo una reducción de mas del 99% (99.1%) de 32,000 hombres se fueron solamente quedado 300 hombres y ahora Dios si dijo tienes un ejercito. </a:t>
            </a:r>
          </a:p>
          <a:p>
            <a:endParaRPr lang="es-ES_tradnl" dirty="0" smtClean="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Jueces 7:7,9</a:t>
            </a:r>
            <a:endParaRPr lang="es-ES_tradnl" dirty="0">
              <a:solidFill>
                <a:schemeClr val="bg1"/>
              </a:solidFill>
              <a:latin typeface="Baskerville" charset="0"/>
              <a:ea typeface="Baskerville" charset="0"/>
              <a:cs typeface="Baskerville" charset="0"/>
            </a:endParaRPr>
          </a:p>
          <a:p>
            <a:r>
              <a:rPr lang="es-ES_tradnl" b="1" baseline="30000" dirty="0">
                <a:solidFill>
                  <a:schemeClr val="bg1"/>
                </a:solidFill>
                <a:latin typeface="Baskerville" charset="0"/>
                <a:ea typeface="Baskerville" charset="0"/>
                <a:cs typeface="Baskerville" charset="0"/>
              </a:rPr>
              <a:t>7 </a:t>
            </a:r>
            <a:r>
              <a:rPr lang="es-ES_tradnl" dirty="0">
                <a:solidFill>
                  <a:schemeClr val="bg1"/>
                </a:solidFill>
                <a:latin typeface="Baskerville" charset="0"/>
                <a:ea typeface="Baskerville" charset="0"/>
                <a:cs typeface="Baskerville" charset="0"/>
              </a:rPr>
              <a:t>Entonces Jehová dijo a Gedeón: Con estos trescientos hombres que lamieron el agua os salvaré, y entregaré a los madianitas en tus manos; y váyase toda la demás gente cada uno a su lugar. </a:t>
            </a:r>
          </a:p>
          <a:p>
            <a:r>
              <a:rPr lang="es-ES_tradnl" b="1" baseline="30000" dirty="0" smtClean="0">
                <a:solidFill>
                  <a:schemeClr val="bg1"/>
                </a:solidFill>
                <a:latin typeface="Baskerville" charset="0"/>
                <a:ea typeface="Baskerville" charset="0"/>
                <a:cs typeface="Baskerville" charset="0"/>
              </a:rPr>
              <a:t>9</a:t>
            </a:r>
            <a:r>
              <a:rPr lang="es-ES_tradnl" b="1" baseline="30000" dirty="0">
                <a:solidFill>
                  <a:schemeClr val="bg1"/>
                </a:solidFill>
                <a:latin typeface="Baskerville" charset="0"/>
                <a:ea typeface="Baskerville" charset="0"/>
                <a:cs typeface="Baskerville" charset="0"/>
              </a:rPr>
              <a:t> </a:t>
            </a:r>
            <a:r>
              <a:rPr lang="es-ES_tradnl" dirty="0">
                <a:solidFill>
                  <a:schemeClr val="bg1"/>
                </a:solidFill>
                <a:latin typeface="Baskerville" charset="0"/>
                <a:ea typeface="Baskerville" charset="0"/>
                <a:cs typeface="Baskerville" charset="0"/>
              </a:rPr>
              <a:t>Aconteció que aquella noche Jehová le dijo: Levántate, y desciende al campamento; porque yo lo he entregado en tus manos</a:t>
            </a:r>
            <a:r>
              <a:rPr lang="es-ES_tradnl" dirty="0" smtClean="0">
                <a:solidFill>
                  <a:schemeClr val="bg1"/>
                </a:solidFill>
                <a:latin typeface="Baskerville" charset="0"/>
                <a:ea typeface="Baskerville" charset="0"/>
                <a:cs typeface="Baskerville" charset="0"/>
              </a:rPr>
              <a:t>.</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Podemos directamente entrar en la victoria que ellos tuvieron, podemos hablar de las trompetas, las lumbreras, los gritos de victoria, en ataque en la noche. Pero me gustaría que dirijamos nuestra atención ha que Dios es él que hace él trabajo y Dios es quien gana la guerra. </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ÉL TRABAJO DE GEDEON ERA SOLAMENTE OBEDECER.</a:t>
            </a:r>
          </a:p>
          <a:p>
            <a:endParaRPr lang="es-ES_tradnl" dirty="0">
              <a:solidFill>
                <a:schemeClr val="bg1"/>
              </a:solidFill>
              <a:latin typeface="Baskerville" charset="0"/>
              <a:ea typeface="Baskerville" charset="0"/>
              <a:cs typeface="Baskerville" charset="0"/>
            </a:endParaRPr>
          </a:p>
          <a:p>
            <a:r>
              <a:rPr lang="es-ES_tradnl" dirty="0" smtClean="0">
                <a:solidFill>
                  <a:schemeClr val="bg1"/>
                </a:solidFill>
                <a:latin typeface="Baskerville" charset="0"/>
                <a:ea typeface="Baskerville" charset="0"/>
                <a:cs typeface="Baskerville" charset="0"/>
              </a:rPr>
              <a:t>DIOS TOMO 1% DEL EJERCITO DE ISRAEL, HIZO 99% DEL TRABAJO Y LES DA LA VICTORIA DEL 100% </a:t>
            </a:r>
            <a:endParaRPr lang="es-ES_tradnl" dirty="0">
              <a:solidFill>
                <a:schemeClr val="bg1"/>
              </a:solidFill>
              <a:latin typeface="Baskerville" charset="0"/>
              <a:ea typeface="Baskerville" charset="0"/>
              <a:cs typeface="Baskerville" charset="0"/>
            </a:endParaRPr>
          </a:p>
          <a:p>
            <a:endParaRPr lang="es-ES_tradnl"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2244739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515600" cy="1325563"/>
          </a:xfrm>
        </p:spPr>
        <p:txBody>
          <a:bodyPr>
            <a:normAutofit/>
          </a:bodyPr>
          <a:lstStyle/>
          <a:p>
            <a:pPr algn="ctr"/>
            <a:r>
              <a:rPr lang="es-ES_tradnl" sz="6600" b="1" dirty="0" smtClean="0">
                <a:solidFill>
                  <a:schemeClr val="bg1"/>
                </a:solidFill>
                <a:latin typeface="Baskerville" charset="0"/>
                <a:ea typeface="Baskerville" charset="0"/>
                <a:cs typeface="Baskerville" charset="0"/>
              </a:rPr>
              <a:t>TRIUNFO</a:t>
            </a:r>
            <a:endParaRPr lang="es-ES_tradnl" sz="36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177197"/>
            <a:ext cx="9317036" cy="600178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s-ES_tradnl" sz="2400" dirty="0" smtClean="0">
                <a:solidFill>
                  <a:schemeClr val="bg1"/>
                </a:solidFill>
                <a:latin typeface="Baskerville" charset="0"/>
                <a:ea typeface="Baskerville" charset="0"/>
                <a:cs typeface="Baskerville" charset="0"/>
              </a:rPr>
              <a:t>Tu y yo tenemos la promesa de ser triunfadores y triunfar. Tenemos promesas de victoria, pero tenemos que siempre tener en mente no triunfamos en nosotros, oh por nosotros mismos.</a:t>
            </a:r>
          </a:p>
          <a:p>
            <a:pPr>
              <a:lnSpc>
                <a:spcPct val="110000"/>
              </a:lnSpc>
            </a:pPr>
            <a:endParaRPr lang="es-ES_tradnl" sz="2400" dirty="0" smtClean="0">
              <a:solidFill>
                <a:schemeClr val="bg1"/>
              </a:solidFill>
              <a:latin typeface="Baskerville" charset="0"/>
              <a:ea typeface="Baskerville" charset="0"/>
              <a:cs typeface="Baskerville" charset="0"/>
            </a:endParaRPr>
          </a:p>
          <a:p>
            <a:pPr>
              <a:lnSpc>
                <a:spcPct val="110000"/>
              </a:lnSpc>
            </a:pPr>
            <a:r>
              <a:rPr lang="es-ES_tradnl" sz="2400" dirty="0" smtClean="0">
                <a:solidFill>
                  <a:schemeClr val="bg1"/>
                </a:solidFill>
                <a:latin typeface="Baskerville" charset="0"/>
                <a:ea typeface="Baskerville" charset="0"/>
                <a:cs typeface="Baskerville" charset="0"/>
              </a:rPr>
              <a:t>Colosenses 2:13-15</a:t>
            </a:r>
            <a:endParaRPr lang="es-ES_tradnl" sz="2400" dirty="0">
              <a:solidFill>
                <a:schemeClr val="bg1"/>
              </a:solidFill>
              <a:latin typeface="Baskerville" charset="0"/>
              <a:ea typeface="Baskerville" charset="0"/>
              <a:cs typeface="Baskerville" charset="0"/>
            </a:endParaRPr>
          </a:p>
          <a:p>
            <a:pPr>
              <a:lnSpc>
                <a:spcPct val="110000"/>
              </a:lnSpc>
            </a:pPr>
            <a:r>
              <a:rPr lang="es-ES_tradnl" sz="2400" b="1" baseline="30000" dirty="0">
                <a:solidFill>
                  <a:schemeClr val="bg1"/>
                </a:solidFill>
                <a:latin typeface="Baskerville" charset="0"/>
                <a:ea typeface="Baskerville" charset="0"/>
                <a:cs typeface="Baskerville" charset="0"/>
              </a:rPr>
              <a:t>13 </a:t>
            </a:r>
            <a:r>
              <a:rPr lang="es-ES_tradnl" sz="2400" dirty="0">
                <a:solidFill>
                  <a:schemeClr val="bg1"/>
                </a:solidFill>
                <a:latin typeface="Baskerville" charset="0"/>
                <a:ea typeface="Baskerville" charset="0"/>
                <a:cs typeface="Baskerville" charset="0"/>
              </a:rPr>
              <a:t>Y a vosotros, estando muertos en pecados y en la incircuncisión de vuestra carne, os dio vida juntamente con él, perdonándoos todos los pecados, </a:t>
            </a:r>
          </a:p>
          <a:p>
            <a:pPr>
              <a:lnSpc>
                <a:spcPct val="110000"/>
              </a:lnSpc>
            </a:pPr>
            <a:r>
              <a:rPr lang="es-ES_tradnl" sz="2400" b="1" baseline="30000" dirty="0">
                <a:solidFill>
                  <a:schemeClr val="bg1"/>
                </a:solidFill>
                <a:latin typeface="Baskerville" charset="0"/>
                <a:ea typeface="Baskerville" charset="0"/>
                <a:cs typeface="Baskerville" charset="0"/>
              </a:rPr>
              <a:t>14 </a:t>
            </a:r>
            <a:r>
              <a:rPr lang="es-ES_tradnl" sz="2400" b="1" dirty="0">
                <a:solidFill>
                  <a:srgbClr val="FF0000"/>
                </a:solidFill>
                <a:latin typeface="Baskerville" charset="0"/>
                <a:ea typeface="Baskerville" charset="0"/>
                <a:cs typeface="Baskerville" charset="0"/>
              </a:rPr>
              <a:t>anulando el acta de los decretos </a:t>
            </a:r>
            <a:r>
              <a:rPr lang="es-ES_tradnl" sz="2400" dirty="0">
                <a:solidFill>
                  <a:schemeClr val="bg1"/>
                </a:solidFill>
                <a:latin typeface="Baskerville" charset="0"/>
                <a:ea typeface="Baskerville" charset="0"/>
                <a:cs typeface="Baskerville" charset="0"/>
              </a:rPr>
              <a:t>que había contra nosotros, que nos era contraria, quitándola de en medio y </a:t>
            </a:r>
            <a:r>
              <a:rPr lang="es-ES_tradnl" sz="2400" b="1" dirty="0">
                <a:solidFill>
                  <a:srgbClr val="FF0000"/>
                </a:solidFill>
                <a:latin typeface="Baskerville" charset="0"/>
                <a:ea typeface="Baskerville" charset="0"/>
                <a:cs typeface="Baskerville" charset="0"/>
              </a:rPr>
              <a:t>clavándola en la cruz</a:t>
            </a:r>
            <a:r>
              <a:rPr lang="es-ES_tradnl" sz="2400" dirty="0">
                <a:solidFill>
                  <a:schemeClr val="bg1"/>
                </a:solidFill>
                <a:latin typeface="Baskerville" charset="0"/>
                <a:ea typeface="Baskerville" charset="0"/>
                <a:cs typeface="Baskerville" charset="0"/>
              </a:rPr>
              <a:t>,</a:t>
            </a:r>
          </a:p>
          <a:p>
            <a:pPr>
              <a:lnSpc>
                <a:spcPct val="110000"/>
              </a:lnSpc>
            </a:pPr>
            <a:r>
              <a:rPr lang="es-ES_tradnl" sz="2400" b="1" baseline="30000" dirty="0">
                <a:solidFill>
                  <a:schemeClr val="bg1"/>
                </a:solidFill>
                <a:latin typeface="Baskerville" charset="0"/>
                <a:ea typeface="Baskerville" charset="0"/>
                <a:cs typeface="Baskerville" charset="0"/>
              </a:rPr>
              <a:t>15 </a:t>
            </a:r>
            <a:r>
              <a:rPr lang="es-ES_tradnl" sz="2400" dirty="0">
                <a:solidFill>
                  <a:schemeClr val="bg1"/>
                </a:solidFill>
                <a:latin typeface="Baskerville" charset="0"/>
                <a:ea typeface="Baskerville" charset="0"/>
                <a:cs typeface="Baskerville" charset="0"/>
              </a:rPr>
              <a:t>y </a:t>
            </a:r>
            <a:r>
              <a:rPr lang="es-ES_tradnl" sz="2400" b="1" dirty="0">
                <a:solidFill>
                  <a:srgbClr val="FF0000"/>
                </a:solidFill>
                <a:latin typeface="Baskerville" charset="0"/>
                <a:ea typeface="Baskerville" charset="0"/>
                <a:cs typeface="Baskerville" charset="0"/>
              </a:rPr>
              <a:t>despojando a los principados y a las potestades</a:t>
            </a:r>
            <a:r>
              <a:rPr lang="es-ES_tradnl" sz="2400" dirty="0">
                <a:solidFill>
                  <a:schemeClr val="bg1"/>
                </a:solidFill>
                <a:latin typeface="Baskerville" charset="0"/>
                <a:ea typeface="Baskerville" charset="0"/>
                <a:cs typeface="Baskerville" charset="0"/>
              </a:rPr>
              <a:t>, </a:t>
            </a:r>
            <a:r>
              <a:rPr lang="es-ES_tradnl" sz="2400" b="1" dirty="0">
                <a:solidFill>
                  <a:srgbClr val="FF0000"/>
                </a:solidFill>
                <a:latin typeface="Baskerville" charset="0"/>
                <a:ea typeface="Baskerville" charset="0"/>
                <a:cs typeface="Baskerville" charset="0"/>
              </a:rPr>
              <a:t>los exhibió públicamente</a:t>
            </a:r>
            <a:r>
              <a:rPr lang="es-ES_tradnl" sz="2400" dirty="0">
                <a:solidFill>
                  <a:schemeClr val="bg1"/>
                </a:solidFill>
                <a:latin typeface="Baskerville" charset="0"/>
                <a:ea typeface="Baskerville" charset="0"/>
                <a:cs typeface="Baskerville" charset="0"/>
              </a:rPr>
              <a:t>, triunfando sobre ellos en la cruz.</a:t>
            </a:r>
          </a:p>
          <a:p>
            <a:pPr>
              <a:lnSpc>
                <a:spcPct val="110000"/>
              </a:lnSpc>
            </a:pPr>
            <a:endParaRPr lang="es-ES_tradnl" sz="2400"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189810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13" name="Title 1"/>
          <p:cNvSpPr txBox="1">
            <a:spLocks/>
          </p:cNvSpPr>
          <p:nvPr/>
        </p:nvSpPr>
        <p:spPr>
          <a:xfrm>
            <a:off x="479839" y="619109"/>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Cada uno de esos versículos que acabamos de leer son acciones de fuerza, no ocurrieron de la nada oh por chance, cuando tu anulas una deuda es una decisión en la cual estas consiente de lo que haces. </a:t>
            </a:r>
          </a:p>
          <a:p>
            <a:pPr marL="342900" indent="-342900">
              <a:lnSpc>
                <a:spcPct val="120000"/>
              </a:lnSpc>
              <a:spcBef>
                <a:spcPts val="0"/>
              </a:spcBef>
              <a:buFontTx/>
              <a:buChar char="-"/>
            </a:pPr>
            <a:endParaRPr lang="es-ES_tradnl" sz="2800" dirty="0" smtClean="0">
              <a:solidFill>
                <a:schemeClr val="bg1"/>
              </a:solidFill>
              <a:latin typeface="Baskerville" charset="0"/>
              <a:ea typeface="Baskerville" charset="0"/>
              <a:cs typeface="Baskerville" charset="0"/>
            </a:endParaRPr>
          </a:p>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Cuando vas ha clavar algo es una decisión de conciencia </a:t>
            </a:r>
          </a:p>
          <a:p>
            <a:pPr marL="342900" indent="-342900">
              <a:lnSpc>
                <a:spcPct val="120000"/>
              </a:lnSpc>
              <a:spcBef>
                <a:spcPts val="0"/>
              </a:spcBef>
              <a:buFontTx/>
              <a:buChar char="-"/>
            </a:pPr>
            <a:endParaRPr lang="es-ES_tradnl" sz="2800" dirty="0">
              <a:solidFill>
                <a:schemeClr val="bg1"/>
              </a:solidFill>
              <a:latin typeface="Baskerville" charset="0"/>
              <a:ea typeface="Baskerville" charset="0"/>
              <a:cs typeface="Baskerville" charset="0"/>
            </a:endParaRPr>
          </a:p>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Él desarmo literalmente los principados y potestades, tomando las armas ha fuerza. </a:t>
            </a:r>
          </a:p>
          <a:p>
            <a:pPr marL="342900" indent="-342900">
              <a:lnSpc>
                <a:spcPct val="120000"/>
              </a:lnSpc>
              <a:spcBef>
                <a:spcPts val="0"/>
              </a:spcBef>
              <a:buFontTx/>
              <a:buChar char="-"/>
            </a:pPr>
            <a:endParaRPr lang="es-ES_tradnl" sz="2800" dirty="0">
              <a:solidFill>
                <a:schemeClr val="bg1"/>
              </a:solidFill>
              <a:latin typeface="Baskerville" charset="0"/>
              <a:ea typeface="Baskerville" charset="0"/>
              <a:cs typeface="Baskerville" charset="0"/>
            </a:endParaRPr>
          </a:p>
          <a:p>
            <a:pPr marL="342900" indent="-342900">
              <a:lnSpc>
                <a:spcPct val="120000"/>
              </a:lnSpc>
              <a:spcBef>
                <a:spcPts val="0"/>
              </a:spcBef>
              <a:buFontTx/>
              <a:buChar char="-"/>
            </a:pPr>
            <a:r>
              <a:rPr lang="es-ES_tradnl" sz="2800" dirty="0" smtClean="0">
                <a:solidFill>
                  <a:schemeClr val="bg1"/>
                </a:solidFill>
                <a:latin typeface="Baskerville" charset="0"/>
                <a:ea typeface="Baskerville" charset="0"/>
                <a:cs typeface="Baskerville" charset="0"/>
              </a:rPr>
              <a:t>Me encanta como termina Pablo dice triunfando sobre ellos en la Cruz</a:t>
            </a:r>
            <a:endParaRPr lang="es-ES_tradnl" sz="28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4066328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13" name="Title 1"/>
          <p:cNvSpPr txBox="1">
            <a:spLocks/>
          </p:cNvSpPr>
          <p:nvPr/>
        </p:nvSpPr>
        <p:spPr>
          <a:xfrm>
            <a:off x="479839" y="619109"/>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No triúnfanos por nosotros mismos </a:t>
            </a: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No le ganamos al enemigo por nuestra fuerza. </a:t>
            </a:r>
          </a:p>
          <a:p>
            <a:pPr marL="342900" indent="-342900">
              <a:lnSpc>
                <a:spcPct val="100000"/>
              </a:lnSpc>
              <a:spcBef>
                <a:spcPts val="0"/>
              </a:spcBef>
              <a:buFontTx/>
              <a:buChar char="-"/>
            </a:pPr>
            <a:endParaRPr lang="es-ES_tradnl" sz="2000" dirty="0">
              <a:solidFill>
                <a:schemeClr val="bg1"/>
              </a:solidFill>
              <a:latin typeface="Baskerville" charset="0"/>
              <a:ea typeface="Baskerville" charset="0"/>
              <a:cs typeface="Baskerville" charset="0"/>
            </a:endParaRP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Nuestros triunfos están en él</a:t>
            </a:r>
          </a:p>
          <a:p>
            <a:pPr marL="342900" indent="-342900">
              <a:lnSpc>
                <a:spcPct val="100000"/>
              </a:lnSpc>
              <a:spcBef>
                <a:spcPts val="0"/>
              </a:spcBef>
              <a:buFontTx/>
              <a:buChar char="-"/>
            </a:pPr>
            <a:endParaRPr lang="es-ES_tradnl" sz="2000" dirty="0">
              <a:solidFill>
                <a:schemeClr val="bg1"/>
              </a:solidFill>
              <a:latin typeface="Baskerville" charset="0"/>
              <a:ea typeface="Baskerville" charset="0"/>
              <a:cs typeface="Baskerville" charset="0"/>
            </a:endParaRP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Todas estas cosas que pablo escribió no fueron cosas que nosotros hicimos fueron cosas que Jesus hizo por nosotros y él resultado es de que nosotros triunfamos en él</a:t>
            </a:r>
          </a:p>
          <a:p>
            <a:pPr marL="342900" indent="-342900">
              <a:lnSpc>
                <a:spcPct val="100000"/>
              </a:lnSpc>
              <a:spcBef>
                <a:spcPts val="0"/>
              </a:spcBef>
              <a:buFontTx/>
              <a:buChar char="-"/>
            </a:pPr>
            <a:endParaRPr lang="es-ES_tradnl" sz="2000" dirty="0">
              <a:solidFill>
                <a:schemeClr val="bg1"/>
              </a:solidFill>
              <a:latin typeface="Baskerville" charset="0"/>
              <a:ea typeface="Baskerville" charset="0"/>
              <a:cs typeface="Baskerville" charset="0"/>
            </a:endParaRP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Colosenses 2:9-12</a:t>
            </a:r>
          </a:p>
          <a:p>
            <a:pPr marL="342900" indent="-342900">
              <a:lnSpc>
                <a:spcPct val="100000"/>
              </a:lnSpc>
              <a:spcBef>
                <a:spcPts val="0"/>
              </a:spcBef>
              <a:buFontTx/>
              <a:buChar char="-"/>
            </a:pPr>
            <a:endParaRPr lang="es-ES_tradnl" sz="2000" dirty="0">
              <a:solidFill>
                <a:schemeClr val="bg1"/>
              </a:solidFill>
              <a:latin typeface="Baskerville" charset="0"/>
              <a:ea typeface="Baskerville" charset="0"/>
              <a:cs typeface="Baskerville" charset="0"/>
            </a:endParaRP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Dios puede tomar lo mas pequeño, lo mas insignificante y </a:t>
            </a:r>
            <a:r>
              <a:rPr lang="es-ES_tradnl" sz="2000" dirty="0" err="1" smtClean="0">
                <a:solidFill>
                  <a:schemeClr val="bg1"/>
                </a:solidFill>
                <a:latin typeface="Baskerville" charset="0"/>
                <a:ea typeface="Baskerville" charset="0"/>
                <a:cs typeface="Baskerville" charset="0"/>
              </a:rPr>
              <a:t>tranformarlo</a:t>
            </a:r>
            <a:r>
              <a:rPr lang="es-ES_tradnl" sz="2000" dirty="0" smtClean="0">
                <a:solidFill>
                  <a:schemeClr val="bg1"/>
                </a:solidFill>
                <a:latin typeface="Baskerville" charset="0"/>
                <a:ea typeface="Baskerville" charset="0"/>
                <a:cs typeface="Baskerville" charset="0"/>
              </a:rPr>
              <a:t> en victorias grandes en triunfos inesperados </a:t>
            </a:r>
          </a:p>
          <a:p>
            <a:pPr marL="342900" indent="-342900">
              <a:lnSpc>
                <a:spcPct val="100000"/>
              </a:lnSpc>
              <a:spcBef>
                <a:spcPts val="0"/>
              </a:spcBef>
              <a:buFontTx/>
              <a:buChar char="-"/>
            </a:pPr>
            <a:endParaRPr lang="es-ES_tradnl" sz="2000" dirty="0">
              <a:solidFill>
                <a:schemeClr val="bg1"/>
              </a:solidFill>
              <a:latin typeface="Baskerville" charset="0"/>
              <a:ea typeface="Baskerville" charset="0"/>
              <a:cs typeface="Baskerville" charset="0"/>
            </a:endParaRP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Él puede tomar nuestras vidas, nuestros sueños, nuestras acciones y hacer un </a:t>
            </a:r>
            <a:r>
              <a:rPr lang="es-ES_tradnl" sz="2000" dirty="0" err="1" smtClean="0">
                <a:solidFill>
                  <a:schemeClr val="bg1"/>
                </a:solidFill>
                <a:latin typeface="Baskerville" charset="0"/>
                <a:ea typeface="Baskerville" charset="0"/>
                <a:cs typeface="Baskerville" charset="0"/>
              </a:rPr>
              <a:t>milon</a:t>
            </a:r>
            <a:r>
              <a:rPr lang="es-ES_tradnl" sz="2000" dirty="0" smtClean="0">
                <a:solidFill>
                  <a:schemeClr val="bg1"/>
                </a:solidFill>
                <a:latin typeface="Baskerville" charset="0"/>
                <a:ea typeface="Baskerville" charset="0"/>
                <a:cs typeface="Baskerville" charset="0"/>
              </a:rPr>
              <a:t> de veces mas de lo nosotros podemos. </a:t>
            </a:r>
          </a:p>
          <a:p>
            <a:pPr marL="342900" indent="-342900">
              <a:lnSpc>
                <a:spcPct val="100000"/>
              </a:lnSpc>
              <a:spcBef>
                <a:spcPts val="0"/>
              </a:spcBef>
              <a:buFontTx/>
              <a:buChar char="-"/>
            </a:pPr>
            <a:endParaRPr lang="es-ES_tradnl" sz="2000" dirty="0">
              <a:solidFill>
                <a:schemeClr val="bg1"/>
              </a:solidFill>
              <a:latin typeface="Baskerville" charset="0"/>
              <a:ea typeface="Baskerville" charset="0"/>
              <a:cs typeface="Baskerville" charset="0"/>
            </a:endParaRPr>
          </a:p>
          <a:p>
            <a:pPr marL="342900" indent="-342900">
              <a:lnSpc>
                <a:spcPct val="100000"/>
              </a:lnSpc>
              <a:spcBef>
                <a:spcPts val="0"/>
              </a:spcBef>
              <a:buFontTx/>
              <a:buChar char="-"/>
            </a:pPr>
            <a:r>
              <a:rPr lang="es-ES_tradnl" sz="2000" dirty="0" smtClean="0">
                <a:solidFill>
                  <a:schemeClr val="bg1"/>
                </a:solidFill>
                <a:latin typeface="Baskerville" charset="0"/>
                <a:ea typeface="Baskerville" charset="0"/>
                <a:cs typeface="Baskerville" charset="0"/>
              </a:rPr>
              <a:t>Dios pelea por mi, él está ha nuestro lado, él ha vencido y siempre </a:t>
            </a:r>
            <a:r>
              <a:rPr lang="es-ES_tradnl" sz="2000" dirty="0" err="1" smtClean="0">
                <a:solidFill>
                  <a:schemeClr val="bg1"/>
                </a:solidFill>
                <a:latin typeface="Baskerville" charset="0"/>
                <a:ea typeface="Baskerville" charset="0"/>
                <a:cs typeface="Baskerville" charset="0"/>
              </a:rPr>
              <a:t>vencera</a:t>
            </a:r>
            <a:r>
              <a:rPr lang="es-ES_tradnl" sz="2000" dirty="0" smtClean="0">
                <a:solidFill>
                  <a:schemeClr val="bg1"/>
                </a:solidFill>
                <a:latin typeface="Baskerville" charset="0"/>
                <a:ea typeface="Baskerville" charset="0"/>
                <a:cs typeface="Baskerville" charset="0"/>
              </a:rPr>
              <a:t>, no nos detendremos ya no hay temor, Jesus Estas aquí</a:t>
            </a:r>
            <a:r>
              <a:rPr lang="mr-IN" sz="2000" smtClean="0">
                <a:solidFill>
                  <a:schemeClr val="bg1"/>
                </a:solidFill>
                <a:latin typeface="Baskerville" charset="0"/>
                <a:ea typeface="Baskerville" charset="0"/>
                <a:cs typeface="Baskerville" charset="0"/>
              </a:rPr>
              <a:t>…</a:t>
            </a:r>
            <a:endParaRPr lang="en-US" sz="2000"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2030392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rot="16667397">
            <a:off x="9514489" y="2054553"/>
            <a:ext cx="2758967" cy="523220"/>
          </a:xfrm>
          <a:prstGeom prst="rect">
            <a:avLst/>
          </a:prstGeom>
          <a:noFill/>
        </p:spPr>
        <p:txBody>
          <a:bodyPr wrap="square" rtlCol="0">
            <a:spAutoFit/>
          </a:bodyPr>
          <a:lstStyle/>
          <a:p>
            <a:r>
              <a:rPr lang="en-US" sz="2800" dirty="0" smtClean="0">
                <a:solidFill>
                  <a:schemeClr val="bg1"/>
                </a:solidFill>
                <a:latin typeface="Abadi MT Condensed Extra Bold" charset="0"/>
                <a:ea typeface="Abadi MT Condensed Extra Bold" charset="0"/>
                <a:cs typeface="Abadi MT Condensed Extra Bold" charset="0"/>
              </a:rPr>
              <a:t>LECCION </a:t>
            </a:r>
            <a:r>
              <a:rPr lang="en-US" sz="2800" dirty="0" smtClean="0">
                <a:solidFill>
                  <a:schemeClr val="bg1"/>
                </a:solidFill>
                <a:latin typeface="Abadi MT Condensed Extra Bold" charset="0"/>
                <a:ea typeface="Abadi MT Condensed Extra Bold" charset="0"/>
                <a:cs typeface="Abadi MT Condensed Extra Bold" charset="0"/>
              </a:rPr>
              <a:t>#3</a:t>
            </a:r>
            <a:endParaRPr lang="en-US" sz="2800" dirty="0">
              <a:solidFill>
                <a:schemeClr val="bg1"/>
              </a:solidFill>
              <a:latin typeface="Abadi MT Condensed Extra Bold" charset="0"/>
              <a:ea typeface="Abadi MT Condensed Extra Bold" charset="0"/>
              <a:cs typeface="Abadi MT Condensed Extra Bold" charset="0"/>
            </a:endParaRPr>
          </a:p>
        </p:txBody>
      </p:sp>
    </p:spTree>
    <p:extLst>
      <p:ext uri="{BB962C8B-B14F-4D97-AF65-F5344CB8AC3E}">
        <p14:creationId xmlns:p14="http://schemas.microsoft.com/office/powerpoint/2010/main" val="160500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515600" cy="1325563"/>
          </a:xfrm>
        </p:spPr>
        <p:txBody>
          <a:bodyPr>
            <a:normAutofit/>
          </a:bodyPr>
          <a:lstStyle/>
          <a:p>
            <a:pPr algn="ctr"/>
            <a:r>
              <a:rPr lang="es-ES_tradnl" sz="6600" b="1" dirty="0" smtClean="0">
                <a:solidFill>
                  <a:schemeClr val="bg1"/>
                </a:solidFill>
                <a:latin typeface="Baskerville" charset="0"/>
                <a:ea typeface="Baskerville" charset="0"/>
                <a:cs typeface="Baskerville" charset="0"/>
              </a:rPr>
              <a:t>TRAGEDIA</a:t>
            </a:r>
            <a:endParaRPr lang="es-ES_tradnl" sz="36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498183"/>
            <a:ext cx="10515600" cy="44534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_tradnl" sz="5400" dirty="0" smtClean="0">
                <a:solidFill>
                  <a:schemeClr val="bg1"/>
                </a:solidFill>
                <a:latin typeface="Baskerville" charset="0"/>
                <a:ea typeface="Baskerville" charset="0"/>
                <a:cs typeface="Baskerville" charset="0"/>
              </a:rPr>
              <a:t>Hubo una batalla que Gedeón no pudo vencer. Tenemos que tener cuidado de no dejar que ídolos entren ha nuestras vidas y vivir con una determinación de terminar bien.</a:t>
            </a:r>
            <a:endParaRPr lang="es-ES_tradnl" sz="5400"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3184222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2" name="Title 1"/>
          <p:cNvSpPr>
            <a:spLocks noGrp="1"/>
          </p:cNvSpPr>
          <p:nvPr>
            <p:ph type="title"/>
          </p:nvPr>
        </p:nvSpPr>
        <p:spPr>
          <a:xfrm>
            <a:off x="839788" y="104775"/>
            <a:ext cx="7310984" cy="1325563"/>
          </a:xfrm>
        </p:spPr>
        <p:txBody>
          <a:bodyPr/>
          <a:lstStyle/>
          <a:p>
            <a:pPr algn="ctr"/>
            <a:r>
              <a:rPr lang="es-ES_tradnl" b="1" dirty="0" smtClean="0">
                <a:solidFill>
                  <a:schemeClr val="bg1"/>
                </a:solidFill>
                <a:latin typeface="Baskerville" charset="0"/>
                <a:ea typeface="Baskerville" charset="0"/>
                <a:cs typeface="Baskerville" charset="0"/>
              </a:rPr>
              <a:t>Jueces </a:t>
            </a:r>
            <a:r>
              <a:rPr lang="es-ES_tradnl" b="1" dirty="0" smtClean="0">
                <a:solidFill>
                  <a:schemeClr val="bg1"/>
                </a:solidFill>
                <a:latin typeface="Baskerville" charset="0"/>
                <a:ea typeface="Baskerville" charset="0"/>
                <a:cs typeface="Baskerville" charset="0"/>
              </a:rPr>
              <a:t>6:25; 8:24-27</a:t>
            </a:r>
            <a:endParaRPr lang="en-US" dirty="0">
              <a:solidFill>
                <a:schemeClr val="bg1"/>
              </a:solidFill>
            </a:endParaRPr>
          </a:p>
        </p:txBody>
      </p:sp>
      <p:sp>
        <p:nvSpPr>
          <p:cNvPr id="13" name="Title 1"/>
          <p:cNvSpPr txBox="1">
            <a:spLocks/>
          </p:cNvSpPr>
          <p:nvPr/>
        </p:nvSpPr>
        <p:spPr>
          <a:xfrm>
            <a:off x="330209" y="1163782"/>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s-ES_tradnl" sz="2200" dirty="0" smtClean="0">
                <a:solidFill>
                  <a:schemeClr val="bg1"/>
                </a:solidFill>
                <a:latin typeface="Baskerville" charset="0"/>
                <a:ea typeface="Baskerville" charset="0"/>
                <a:cs typeface="Baskerville" charset="0"/>
              </a:rPr>
              <a:t>25. Aconteció que la misma noche le dijo Jehová: Toma un toro del hato de tu padre, el segundo toro de siete años, y derriba el altar de Baal que tu padre tiene, y corta también la imagen de Asera que está junto a él;</a:t>
            </a:r>
          </a:p>
          <a:p>
            <a:pPr>
              <a:lnSpc>
                <a:spcPct val="100000"/>
              </a:lnSpc>
              <a:spcBef>
                <a:spcPts val="0"/>
              </a:spcBef>
            </a:pPr>
            <a:endParaRPr lang="es-ES_tradnl" sz="2200" dirty="0" smtClean="0">
              <a:solidFill>
                <a:schemeClr val="bg1"/>
              </a:solidFill>
              <a:latin typeface="Baskerville" charset="0"/>
              <a:ea typeface="Baskerville" charset="0"/>
              <a:cs typeface="Baskerville" charset="0"/>
            </a:endParaRPr>
          </a:p>
          <a:p>
            <a:pPr>
              <a:lnSpc>
                <a:spcPct val="100000"/>
              </a:lnSpc>
            </a:pPr>
            <a:r>
              <a:rPr lang="es-ES_tradnl" sz="2200" b="1" baseline="30000" dirty="0" smtClean="0">
                <a:solidFill>
                  <a:schemeClr val="bg1"/>
                </a:solidFill>
                <a:latin typeface="Baskerville" charset="0"/>
                <a:ea typeface="Baskerville" charset="0"/>
                <a:cs typeface="Baskerville" charset="0"/>
              </a:rPr>
              <a:t>24 </a:t>
            </a:r>
            <a:r>
              <a:rPr lang="es-ES_tradnl" sz="2200" dirty="0" smtClean="0">
                <a:solidFill>
                  <a:schemeClr val="bg1"/>
                </a:solidFill>
                <a:latin typeface="Baskerville" charset="0"/>
                <a:ea typeface="Baskerville" charset="0"/>
                <a:cs typeface="Baskerville" charset="0"/>
              </a:rPr>
              <a:t>Y les dijo Gedeón: Quiero haceros una petición; que cada uno me dé los zarcillos de su botín (pues traían zarcillos de oro, porque eran ismaelitas). </a:t>
            </a:r>
          </a:p>
          <a:p>
            <a:pPr>
              <a:lnSpc>
                <a:spcPct val="100000"/>
              </a:lnSpc>
            </a:pPr>
            <a:r>
              <a:rPr lang="es-ES_tradnl" sz="2200" b="1" baseline="30000" dirty="0" smtClean="0">
                <a:solidFill>
                  <a:schemeClr val="bg1"/>
                </a:solidFill>
                <a:latin typeface="Baskerville" charset="0"/>
                <a:ea typeface="Baskerville" charset="0"/>
                <a:cs typeface="Baskerville" charset="0"/>
              </a:rPr>
              <a:t>25 </a:t>
            </a:r>
            <a:r>
              <a:rPr lang="es-ES_tradnl" sz="2200" dirty="0" smtClean="0">
                <a:solidFill>
                  <a:schemeClr val="bg1"/>
                </a:solidFill>
                <a:latin typeface="Baskerville" charset="0"/>
                <a:ea typeface="Baskerville" charset="0"/>
                <a:cs typeface="Baskerville" charset="0"/>
              </a:rPr>
              <a:t>Ellos respondieron: De buena gana te los daremos. Y tendiendo un manto, echó allí cada uno los zarcillos de su botín. </a:t>
            </a:r>
          </a:p>
          <a:p>
            <a:pPr>
              <a:lnSpc>
                <a:spcPct val="100000"/>
              </a:lnSpc>
            </a:pPr>
            <a:r>
              <a:rPr lang="es-ES_tradnl" sz="2200" b="1" baseline="30000" dirty="0" smtClean="0">
                <a:solidFill>
                  <a:schemeClr val="bg1"/>
                </a:solidFill>
                <a:latin typeface="Baskerville" charset="0"/>
                <a:ea typeface="Baskerville" charset="0"/>
                <a:cs typeface="Baskerville" charset="0"/>
              </a:rPr>
              <a:t>26 </a:t>
            </a:r>
            <a:r>
              <a:rPr lang="es-ES_tradnl" sz="2200" dirty="0" smtClean="0">
                <a:solidFill>
                  <a:schemeClr val="bg1"/>
                </a:solidFill>
                <a:latin typeface="Baskerville" charset="0"/>
                <a:ea typeface="Baskerville" charset="0"/>
                <a:cs typeface="Baskerville" charset="0"/>
              </a:rPr>
              <a:t>Y fue el peso de los zarcillos de oro que él pidió, mil setecientos siclos de oro, sin las planchas y joyeles y vestidos de púrpura que traían los reyes de Madián, y sin los collares que traían sus camellos al cuello. </a:t>
            </a:r>
          </a:p>
          <a:p>
            <a:pPr>
              <a:lnSpc>
                <a:spcPct val="100000"/>
              </a:lnSpc>
            </a:pPr>
            <a:r>
              <a:rPr lang="es-ES_tradnl" sz="2200" b="1" baseline="30000" dirty="0" smtClean="0">
                <a:solidFill>
                  <a:schemeClr val="bg1"/>
                </a:solidFill>
                <a:latin typeface="Baskerville" charset="0"/>
                <a:ea typeface="Baskerville" charset="0"/>
                <a:cs typeface="Baskerville" charset="0"/>
              </a:rPr>
              <a:t>27 </a:t>
            </a:r>
            <a:r>
              <a:rPr lang="es-ES_tradnl" sz="2200" dirty="0" smtClean="0">
                <a:solidFill>
                  <a:schemeClr val="bg1"/>
                </a:solidFill>
                <a:latin typeface="Baskerville" charset="0"/>
                <a:ea typeface="Baskerville" charset="0"/>
                <a:cs typeface="Baskerville" charset="0"/>
              </a:rPr>
              <a:t>Y Gedeón hizo de ellos un efod, el cual hizo guardar en su ciudad de Ofra; y todo Israel se prostituyó tras de ese efod en aquel lugar; y fue tropezadero a Gedeón y a su casa.</a:t>
            </a:r>
          </a:p>
          <a:p>
            <a:pPr>
              <a:lnSpc>
                <a:spcPct val="100000"/>
              </a:lnSpc>
              <a:spcBef>
                <a:spcPts val="0"/>
              </a:spcBef>
            </a:pPr>
            <a:endParaRPr lang="es-ES_tradnl" sz="22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5758012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0"/>
            <a:ext cx="12290214" cy="6913245"/>
          </a:xfrm>
        </p:spPr>
      </p:pic>
      <p:sp>
        <p:nvSpPr>
          <p:cNvPr id="7" name="TextBox 6"/>
          <p:cNvSpPr txBox="1"/>
          <p:nvPr/>
        </p:nvSpPr>
        <p:spPr>
          <a:xfrm>
            <a:off x="166690" y="737061"/>
            <a:ext cx="10113381" cy="6518708"/>
          </a:xfrm>
          <a:prstGeom prst="rect">
            <a:avLst/>
          </a:prstGeom>
          <a:noFill/>
        </p:spPr>
        <p:txBody>
          <a:bodyPr wrap="square" rtlCol="0">
            <a:spAutoFit/>
          </a:bodyPr>
          <a:lstStyle/>
          <a:p>
            <a:pPr>
              <a:lnSpc>
                <a:spcPct val="90000"/>
              </a:lnSpc>
              <a:spcAft>
                <a:spcPts val="600"/>
              </a:spcAft>
            </a:pPr>
            <a:r>
              <a:rPr lang="es-ES_tradnl" dirty="0" smtClean="0">
                <a:solidFill>
                  <a:schemeClr val="bg1"/>
                </a:solidFill>
                <a:latin typeface="Baskerville" charset="0"/>
                <a:ea typeface="Baskerville" charset="0"/>
                <a:cs typeface="Baskerville" charset="0"/>
              </a:rPr>
              <a:t>Hay una historia de un misionero que fue ha India, en su llegada con la primer persona con la que él se encontró fue una anciana que estaba levantado un pollo en él aire y con un cuchillo en la otra mano apunto de cortarle él pescuezo. Esa mujer se veía rezando y hablando con sus dioses falsos. Ella sacrificaba los pollos para sus dioses y para hacerlo mas especial ella los criaba, cuidaba de ellos, los alimentaba con él solo propósito de un día sacrificarlos. Él misionero la vio y pensaba “Idolatra” él en parte tenia razón, pero cuando ella comenzó hablar con él ella sabia que él era de los Estados Unidos. Y ella había visitado, él misionero le pregunto si le había gustado. </a:t>
            </a:r>
          </a:p>
          <a:p>
            <a:pPr>
              <a:lnSpc>
                <a:spcPct val="90000"/>
              </a:lnSpc>
              <a:spcAft>
                <a:spcPts val="600"/>
              </a:spcAft>
            </a:pPr>
            <a:endParaRPr lang="es-ES_tradnl" dirty="0" smtClean="0">
              <a:solidFill>
                <a:schemeClr val="bg1"/>
              </a:solidFill>
              <a:latin typeface="Baskerville" charset="0"/>
              <a:ea typeface="Baskerville" charset="0"/>
              <a:cs typeface="Baskerville" charset="0"/>
            </a:endParaRPr>
          </a:p>
          <a:p>
            <a:pPr>
              <a:lnSpc>
                <a:spcPct val="90000"/>
              </a:lnSpc>
              <a:spcAft>
                <a:spcPts val="600"/>
              </a:spcAft>
            </a:pPr>
            <a:r>
              <a:rPr lang="es-ES_tradnl" dirty="0" smtClean="0">
                <a:solidFill>
                  <a:schemeClr val="bg1"/>
                </a:solidFill>
                <a:latin typeface="Baskerville" charset="0"/>
                <a:ea typeface="Baskerville" charset="0"/>
                <a:cs typeface="Baskerville" charset="0"/>
              </a:rPr>
              <a:t>Ella le respondió, “YO ODIO ESE PAIS, ES LO PEOR NUNCA VOLVERE, ES LA NACION MAS IDOLATRA QUE EXISTE EN ÉL PLANETA, TODOS ADORAN HA SUS IDOLOS TONTOS”</a:t>
            </a:r>
            <a:endParaRPr lang="es-ES_tradnl" dirty="0" smtClean="0">
              <a:solidFill>
                <a:schemeClr val="bg1"/>
              </a:solidFill>
              <a:latin typeface="Baskerville" charset="0"/>
              <a:ea typeface="Baskerville" charset="0"/>
              <a:cs typeface="Baskerville" charset="0"/>
            </a:endParaRPr>
          </a:p>
          <a:p>
            <a:pPr>
              <a:lnSpc>
                <a:spcPct val="90000"/>
              </a:lnSpc>
              <a:spcAft>
                <a:spcPts val="600"/>
              </a:spcAft>
            </a:pPr>
            <a:endParaRPr lang="es-ES_tradnl" dirty="0" smtClean="0">
              <a:solidFill>
                <a:schemeClr val="bg1"/>
              </a:solidFill>
              <a:latin typeface="Baskerville" charset="0"/>
              <a:ea typeface="Baskerville" charset="0"/>
              <a:cs typeface="Baskerville" charset="0"/>
            </a:endParaRPr>
          </a:p>
          <a:p>
            <a:pPr>
              <a:lnSpc>
                <a:spcPct val="90000"/>
              </a:lnSpc>
              <a:spcAft>
                <a:spcPts val="600"/>
              </a:spcAft>
            </a:pPr>
            <a:r>
              <a:rPr lang="es-ES_tradnl" dirty="0" smtClean="0">
                <a:solidFill>
                  <a:schemeClr val="bg1"/>
                </a:solidFill>
                <a:latin typeface="Baskerville" charset="0"/>
                <a:ea typeface="Baskerville" charset="0"/>
                <a:cs typeface="Baskerville" charset="0"/>
              </a:rPr>
              <a:t>Que irónica</a:t>
            </a:r>
            <a:r>
              <a:rPr lang="es-ES_tradnl" dirty="0" smtClean="0">
                <a:solidFill>
                  <a:schemeClr val="bg1"/>
                </a:solidFill>
                <a:latin typeface="Baskerville" charset="0"/>
                <a:ea typeface="Baskerville" charset="0"/>
                <a:cs typeface="Baskerville" charset="0"/>
              </a:rPr>
              <a:t>… Ella tenia un cuchillo en una mano y en la otra un polio muerto, y con otros 20 pollos listos para sacrificar </a:t>
            </a:r>
          </a:p>
          <a:p>
            <a:pPr>
              <a:lnSpc>
                <a:spcPct val="90000"/>
              </a:lnSpc>
              <a:spcAft>
                <a:spcPts val="600"/>
              </a:spcAft>
            </a:pPr>
            <a:endParaRPr lang="es-ES_tradnl" dirty="0">
              <a:solidFill>
                <a:schemeClr val="bg1"/>
              </a:solidFill>
              <a:latin typeface="Baskerville" charset="0"/>
              <a:ea typeface="Baskerville" charset="0"/>
              <a:cs typeface="Baskerville" charset="0"/>
            </a:endParaRPr>
          </a:p>
          <a:p>
            <a:pPr>
              <a:lnSpc>
                <a:spcPct val="90000"/>
              </a:lnSpc>
              <a:spcAft>
                <a:spcPts val="600"/>
              </a:spcAft>
            </a:pPr>
            <a:r>
              <a:rPr lang="es-ES_tradnl" dirty="0" smtClean="0">
                <a:solidFill>
                  <a:schemeClr val="bg1"/>
                </a:solidFill>
                <a:latin typeface="Baskerville" charset="0"/>
                <a:ea typeface="Baskerville" charset="0"/>
                <a:cs typeface="Baskerville" charset="0"/>
              </a:rPr>
              <a:t>Ella siguió hablando y decía esos Estadounidenses idolatran ha sus estómagos, sus deportes, y su tecnología. Los estadios de deportes son como los templos donde millones de personas se reúnen, todas las personas decoran y adornan sus casas y sus hogares alrededor de sus televisores, y los teléfonos también son sus ídolos. </a:t>
            </a:r>
          </a:p>
          <a:p>
            <a:pPr>
              <a:lnSpc>
                <a:spcPct val="90000"/>
              </a:lnSpc>
              <a:spcAft>
                <a:spcPts val="600"/>
              </a:spcAft>
            </a:pPr>
            <a:endParaRPr lang="es-ES_tradnl" dirty="0" smtClean="0">
              <a:solidFill>
                <a:schemeClr val="bg1"/>
              </a:solidFill>
              <a:latin typeface="Baskerville" charset="0"/>
              <a:ea typeface="Baskerville" charset="0"/>
              <a:cs typeface="Baskerville" charset="0"/>
            </a:endParaRPr>
          </a:p>
          <a:p>
            <a:pPr>
              <a:lnSpc>
                <a:spcPct val="90000"/>
              </a:lnSpc>
              <a:spcAft>
                <a:spcPts val="600"/>
              </a:spcAft>
            </a:pPr>
            <a:r>
              <a:rPr lang="es-ES_tradnl" dirty="0" smtClean="0">
                <a:solidFill>
                  <a:schemeClr val="bg1"/>
                </a:solidFill>
                <a:latin typeface="Baskerville" charset="0"/>
                <a:ea typeface="Baskerville" charset="0"/>
                <a:cs typeface="Baskerville" charset="0"/>
              </a:rPr>
              <a:t>Este misionero salió de ese lugar avergonzado, retado, y cambiado. Él podía ver la idolatría de está mujer, pero no podía ver su idolatría, y ella podía ver la del misionero pero no su propia idolatría. Ambos seducidos en su propia manera.</a:t>
            </a:r>
            <a:endParaRPr lang="es-ES_tradnl" dirty="0">
              <a:solidFill>
                <a:schemeClr val="bg1"/>
              </a:solidFill>
              <a:latin typeface="Baskerville" charset="0"/>
              <a:ea typeface="Baskerville" charset="0"/>
              <a:cs typeface="Baskerville" charset="0"/>
            </a:endParaRPr>
          </a:p>
          <a:p>
            <a:pPr>
              <a:lnSpc>
                <a:spcPct val="90000"/>
              </a:lnSpc>
              <a:spcAft>
                <a:spcPts val="600"/>
              </a:spcAft>
            </a:pPr>
            <a:endParaRPr lang="es-ES_tradnl" dirty="0" smtClean="0">
              <a:solidFill>
                <a:schemeClr val="bg1"/>
              </a:solidFill>
              <a:latin typeface="Baskerville" charset="0"/>
              <a:ea typeface="Baskerville" charset="0"/>
              <a:cs typeface="Baskerville" charset="0"/>
            </a:endParaRPr>
          </a:p>
        </p:txBody>
      </p:sp>
      <p:sp>
        <p:nvSpPr>
          <p:cNvPr id="8" name="Title 1"/>
          <p:cNvSpPr>
            <a:spLocks noGrp="1"/>
          </p:cNvSpPr>
          <p:nvPr>
            <p:ph type="title"/>
          </p:nvPr>
        </p:nvSpPr>
        <p:spPr>
          <a:xfrm>
            <a:off x="222110" y="-447820"/>
            <a:ext cx="9115853" cy="1951355"/>
          </a:xfrm>
        </p:spPr>
        <p:txBody>
          <a:bodyPr vert="horz" lIns="91440" tIns="45720" rIns="91440" bIns="45720" rtlCol="0" anchor="ctr">
            <a:noAutofit/>
          </a:bodyPr>
          <a:lstStyle/>
          <a:p>
            <a:pPr algn="ctr"/>
            <a:r>
              <a:rPr lang="en-US" sz="5400" b="1" dirty="0" smtClean="0">
                <a:solidFill>
                  <a:schemeClr val="bg1"/>
                </a:solidFill>
                <a:latin typeface="Baskerville" charset="0"/>
                <a:ea typeface="Baskerville" charset="0"/>
                <a:cs typeface="Baskerville" charset="0"/>
              </a:rPr>
              <a:t>Misionero a India</a:t>
            </a:r>
            <a:endParaRPr lang="en-US" sz="5400" b="1"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2309694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296678" y="129861"/>
            <a:ext cx="8126886" cy="7478970"/>
          </a:xfrm>
          <a:prstGeom prst="rect">
            <a:avLst/>
          </a:prstGeom>
          <a:noFill/>
        </p:spPr>
        <p:txBody>
          <a:bodyPr wrap="square" rtlCol="0">
            <a:spAutoFit/>
          </a:bodyPr>
          <a:lstStyle/>
          <a:p>
            <a:r>
              <a:rPr lang="es-ES_tradnl" sz="2000" dirty="0" smtClean="0">
                <a:solidFill>
                  <a:schemeClr val="bg1"/>
                </a:solidFill>
                <a:latin typeface="Baskerville" charset="0"/>
                <a:ea typeface="Baskerville" charset="0"/>
                <a:cs typeface="Baskerville" charset="0"/>
              </a:rPr>
              <a:t>De la misma manera puede pasar con nosotros. </a:t>
            </a:r>
          </a:p>
          <a:p>
            <a:endParaRPr lang="es-ES_tradnl" sz="2000" dirty="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Cuantas veces hemos gastado tiempo, d</a:t>
            </a:r>
            <a:r>
              <a:rPr lang="es-ES_tradnl" sz="2000" dirty="0" smtClean="0">
                <a:solidFill>
                  <a:schemeClr val="bg1"/>
                </a:solidFill>
                <a:latin typeface="Baskerville" charset="0"/>
                <a:ea typeface="Baskerville" charset="0"/>
                <a:cs typeface="Baskerville" charset="0"/>
              </a:rPr>
              <a:t>inero, recursos, y construyendo un reinado y nuestras propias vidas sobre cosas que no van ha duran </a:t>
            </a:r>
          </a:p>
          <a:p>
            <a:endParaRPr lang="es-ES_tradnl" sz="2000" dirty="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De pronto no tenemos ha la virgen, al papa, ha buda, ha san pedro, san juan, san Antonio, oh cualquier otro santo. Pero si levantamos un ídolo y construimos nuestras vidas alrededor él ése ídolo.</a:t>
            </a:r>
          </a:p>
          <a:p>
            <a:endParaRPr lang="es-ES_tradnl" sz="2000" dirty="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Nuestro enfoque en está noche va hacer tragedia, la tragedia no es algo que nosotros asociamos con Gedeón pero desafortunadamente la tragedia toma parte en está historia. Y ese es nuestro enfoque hoy. </a:t>
            </a:r>
          </a:p>
          <a:p>
            <a:endParaRPr lang="es-ES_tradnl" sz="2000" dirty="0" smtClean="0">
              <a:solidFill>
                <a:schemeClr val="bg1"/>
              </a:solidFill>
              <a:latin typeface="Baskerville" charset="0"/>
              <a:ea typeface="Baskerville" charset="0"/>
              <a:cs typeface="Baskerville" charset="0"/>
            </a:endParaRPr>
          </a:p>
          <a:p>
            <a:endParaRPr lang="es-ES_tradnl" sz="2000" dirty="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Jueces 6:25 </a:t>
            </a:r>
            <a:r>
              <a:rPr lang="es-ES_tradnl" sz="2000" dirty="0">
                <a:solidFill>
                  <a:schemeClr val="bg1"/>
                </a:solidFill>
                <a:latin typeface="Baskerville" charset="0"/>
                <a:ea typeface="Baskerville" charset="0"/>
                <a:cs typeface="Baskerville" charset="0"/>
              </a:rPr>
              <a:t>Aconteció que la misma noche le dijo Jehová: Toma un toro del hato de tu padre, el segundo toro de siete años, y derriba el altar de Baal que tu padre tiene, y corta también la imagen de Asera que está junto a él</a:t>
            </a:r>
            <a:r>
              <a:rPr lang="es-ES_tradnl" sz="2000" dirty="0" smtClean="0">
                <a:solidFill>
                  <a:schemeClr val="bg1"/>
                </a:solidFill>
                <a:latin typeface="Baskerville" charset="0"/>
                <a:ea typeface="Baskerville" charset="0"/>
                <a:cs typeface="Baskerville" charset="0"/>
              </a:rPr>
              <a:t>;</a:t>
            </a:r>
          </a:p>
          <a:p>
            <a:endParaRPr lang="es-ES_tradnl" sz="2000" dirty="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Este es él verdadero comienzo de la historia de Gedeón él aquí todavía no ha peleado contra los madianitas, él todavía no es reconocido como un Juez aquí Dios le está dando instrucciones, y él está dispuesto ha obedecer.</a:t>
            </a:r>
            <a:endParaRPr lang="es-ES_tradnl" sz="2000" dirty="0">
              <a:solidFill>
                <a:schemeClr val="bg1"/>
              </a:solidFill>
              <a:latin typeface="Baskerville" charset="0"/>
              <a:ea typeface="Baskerville" charset="0"/>
              <a:cs typeface="Baskerville" charset="0"/>
            </a:endParaRPr>
          </a:p>
          <a:p>
            <a:endParaRPr lang="es-ES_tradnl" sz="2000" dirty="0">
              <a:solidFill>
                <a:schemeClr val="bg1"/>
              </a:solidFill>
              <a:latin typeface="Baskerville" charset="0"/>
              <a:ea typeface="Baskerville" charset="0"/>
              <a:cs typeface="Baskerville" charset="0"/>
            </a:endParaRPr>
          </a:p>
          <a:p>
            <a:endParaRPr lang="es-ES_tradnl" sz="2000" dirty="0" smtClean="0">
              <a:solidFill>
                <a:schemeClr val="bg1"/>
              </a:solidFill>
              <a:latin typeface="Baskerville" charset="0"/>
              <a:ea typeface="Baskerville" charset="0"/>
              <a:cs typeface="Baskerville" charset="0"/>
            </a:endParaRPr>
          </a:p>
          <a:p>
            <a:endParaRPr lang="es-ES_tradnl" sz="2000"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537006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2" name="Title 1"/>
          <p:cNvSpPr>
            <a:spLocks noGrp="1"/>
          </p:cNvSpPr>
          <p:nvPr>
            <p:ph type="title"/>
          </p:nvPr>
        </p:nvSpPr>
        <p:spPr>
          <a:xfrm>
            <a:off x="839788" y="104775"/>
            <a:ext cx="7310984" cy="1325563"/>
          </a:xfrm>
        </p:spPr>
        <p:txBody>
          <a:bodyPr/>
          <a:lstStyle/>
          <a:p>
            <a:pPr algn="ctr"/>
            <a:r>
              <a:rPr lang="es-ES_tradnl" b="1" dirty="0" smtClean="0">
                <a:solidFill>
                  <a:schemeClr val="bg1"/>
                </a:solidFill>
                <a:latin typeface="Baskerville" charset="0"/>
                <a:ea typeface="Baskerville" charset="0"/>
                <a:cs typeface="Baskerville" charset="0"/>
              </a:rPr>
              <a:t>Jueces 6:11-15</a:t>
            </a:r>
            <a:endParaRPr lang="en-US" dirty="0">
              <a:solidFill>
                <a:schemeClr val="bg1"/>
              </a:solidFill>
            </a:endParaRPr>
          </a:p>
        </p:txBody>
      </p:sp>
      <p:sp>
        <p:nvSpPr>
          <p:cNvPr id="13" name="Title 1"/>
          <p:cNvSpPr txBox="1">
            <a:spLocks/>
          </p:cNvSpPr>
          <p:nvPr/>
        </p:nvSpPr>
        <p:spPr>
          <a:xfrm>
            <a:off x="330209" y="1163782"/>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spcBef>
                <a:spcPts val="0"/>
              </a:spcBef>
            </a:pPr>
            <a:r>
              <a:rPr lang="es-ES_tradnl" sz="2100" baseline="30000" dirty="0" smtClean="0">
                <a:solidFill>
                  <a:schemeClr val="bg1"/>
                </a:solidFill>
                <a:latin typeface="Baskerville" charset="0"/>
                <a:ea typeface="Baskerville" charset="0"/>
                <a:cs typeface="Baskerville" charset="0"/>
              </a:rPr>
              <a:t>11 </a:t>
            </a:r>
            <a:r>
              <a:rPr lang="es-ES_tradnl" sz="2100" dirty="0" smtClean="0">
                <a:solidFill>
                  <a:schemeClr val="bg1"/>
                </a:solidFill>
                <a:latin typeface="Baskerville" charset="0"/>
                <a:ea typeface="Baskerville" charset="0"/>
                <a:cs typeface="Baskerville" charset="0"/>
              </a:rPr>
              <a:t>Y vino el ángel de Jehová, y se sentó debajo de la encina que está en Ofra, la cual era de Joás abiezerita; y su hijo Gedeón estaba sacudiendo el trigo en el lagar, para esconderlo de los madianitas. </a:t>
            </a:r>
          </a:p>
          <a:p>
            <a:pPr>
              <a:lnSpc>
                <a:spcPct val="120000"/>
              </a:lnSpc>
              <a:spcBef>
                <a:spcPts val="0"/>
              </a:spcBef>
            </a:pPr>
            <a:r>
              <a:rPr lang="es-ES_tradnl" sz="2100" baseline="30000" dirty="0" smtClean="0">
                <a:solidFill>
                  <a:schemeClr val="bg1"/>
                </a:solidFill>
                <a:latin typeface="Baskerville" charset="0"/>
                <a:ea typeface="Baskerville" charset="0"/>
                <a:cs typeface="Baskerville" charset="0"/>
              </a:rPr>
              <a:t>12 </a:t>
            </a:r>
            <a:r>
              <a:rPr lang="es-ES_tradnl" sz="2100" dirty="0" smtClean="0">
                <a:solidFill>
                  <a:schemeClr val="bg1"/>
                </a:solidFill>
                <a:latin typeface="Baskerville" charset="0"/>
                <a:ea typeface="Baskerville" charset="0"/>
                <a:cs typeface="Baskerville" charset="0"/>
              </a:rPr>
              <a:t>Y el ángel de Jehová se le apareció, y le dijo: Jehová está contigo, varón esforzado y valiente. </a:t>
            </a:r>
          </a:p>
          <a:p>
            <a:pPr>
              <a:lnSpc>
                <a:spcPct val="120000"/>
              </a:lnSpc>
              <a:spcBef>
                <a:spcPts val="0"/>
              </a:spcBef>
            </a:pPr>
            <a:r>
              <a:rPr lang="es-ES_tradnl" sz="2100" baseline="30000" dirty="0" smtClean="0">
                <a:solidFill>
                  <a:schemeClr val="bg1"/>
                </a:solidFill>
                <a:latin typeface="Baskerville" charset="0"/>
                <a:ea typeface="Baskerville" charset="0"/>
                <a:cs typeface="Baskerville" charset="0"/>
              </a:rPr>
              <a:t>13 </a:t>
            </a:r>
            <a:r>
              <a:rPr lang="es-ES_tradnl" sz="2100" dirty="0" smtClean="0">
                <a:solidFill>
                  <a:schemeClr val="bg1"/>
                </a:solidFill>
                <a:latin typeface="Baskerville" charset="0"/>
                <a:ea typeface="Baskerville" charset="0"/>
                <a:cs typeface="Baskerville" charset="0"/>
              </a:rPr>
              <a:t>Y Gedeón le respondió: Ah, señor mío, si Jehová está con nosotros, ¿por qué nos ha sobrevenido todo esto? ¿Y dónde están todas sus maravillas, que nuestros padres nos han contado, diciendo: ¿No nos sacó Jehová de Egipto? Y ahora Jehová nos ha desamparado, y nos ha entregado en mano de los madianitas. </a:t>
            </a:r>
          </a:p>
          <a:p>
            <a:pPr>
              <a:lnSpc>
                <a:spcPct val="120000"/>
              </a:lnSpc>
              <a:spcBef>
                <a:spcPts val="0"/>
              </a:spcBef>
            </a:pPr>
            <a:r>
              <a:rPr lang="es-ES_tradnl" sz="2100" baseline="30000" dirty="0" smtClean="0">
                <a:solidFill>
                  <a:schemeClr val="bg1"/>
                </a:solidFill>
                <a:latin typeface="Baskerville" charset="0"/>
                <a:ea typeface="Baskerville" charset="0"/>
                <a:cs typeface="Baskerville" charset="0"/>
              </a:rPr>
              <a:t>14 </a:t>
            </a:r>
            <a:r>
              <a:rPr lang="es-ES_tradnl" sz="2100" dirty="0" smtClean="0">
                <a:solidFill>
                  <a:schemeClr val="bg1"/>
                </a:solidFill>
                <a:latin typeface="Baskerville" charset="0"/>
                <a:ea typeface="Baskerville" charset="0"/>
                <a:cs typeface="Baskerville" charset="0"/>
              </a:rPr>
              <a:t>Y mirándole Jehová, le dijo: Ve con esta tu fuerza, y salvarás a Israel de la mano de los madianitas. ¿No te envío yo? </a:t>
            </a:r>
          </a:p>
          <a:p>
            <a:pPr>
              <a:lnSpc>
                <a:spcPct val="120000"/>
              </a:lnSpc>
              <a:spcBef>
                <a:spcPts val="0"/>
              </a:spcBef>
            </a:pPr>
            <a:r>
              <a:rPr lang="es-ES_tradnl" sz="2100" baseline="30000" dirty="0" smtClean="0">
                <a:solidFill>
                  <a:schemeClr val="bg1"/>
                </a:solidFill>
                <a:latin typeface="Baskerville" charset="0"/>
                <a:ea typeface="Baskerville" charset="0"/>
                <a:cs typeface="Baskerville" charset="0"/>
              </a:rPr>
              <a:t>15 </a:t>
            </a:r>
            <a:r>
              <a:rPr lang="es-ES_tradnl" sz="2100" dirty="0" smtClean="0">
                <a:solidFill>
                  <a:schemeClr val="bg1"/>
                </a:solidFill>
                <a:latin typeface="Baskerville" charset="0"/>
                <a:ea typeface="Baskerville" charset="0"/>
                <a:cs typeface="Baskerville" charset="0"/>
              </a:rPr>
              <a:t>Entonces le respondió: Ah, señor mío, ¿con qué salvaré yo a Israel? He aquí que mi familia es pobre en Manasés, y yo el menor en la casa de mi padre.</a:t>
            </a:r>
            <a:endParaRPr lang="es-ES_tradnl" sz="21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6896191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0213" y="0"/>
            <a:ext cx="17032941" cy="6858000"/>
          </a:xfrm>
          <a:prstGeom prst="rect">
            <a:avLst/>
          </a:prstGeom>
        </p:spPr>
      </p:pic>
      <p:sp>
        <p:nvSpPr>
          <p:cNvPr id="4" name="TextBox 3"/>
          <p:cNvSpPr txBox="1"/>
          <p:nvPr/>
        </p:nvSpPr>
        <p:spPr>
          <a:xfrm>
            <a:off x="406401" y="0"/>
            <a:ext cx="9923848" cy="7330212"/>
          </a:xfrm>
          <a:prstGeom prst="rect">
            <a:avLst/>
          </a:prstGeom>
          <a:noFill/>
        </p:spPr>
        <p:txBody>
          <a:bodyPr wrap="square" rtlCol="0">
            <a:spAutoFit/>
          </a:bodyPr>
          <a:lstStyle/>
          <a:p>
            <a:r>
              <a:rPr lang="es-ES_tradnl" sz="1700" b="1" dirty="0" smtClean="0">
                <a:solidFill>
                  <a:schemeClr val="bg1"/>
                </a:solidFill>
                <a:latin typeface="Baskerville" charset="0"/>
                <a:ea typeface="Baskerville" charset="0"/>
                <a:cs typeface="Baskerville" charset="0"/>
              </a:rPr>
              <a:t>Jueces 6:25 Aconteció que la misma noche le dijo Jehová: Toma un toro del hato de tu padre, el segundo toro de siete años, y derriba el altar de Baal que tu padre tiene, y corta también la imagen de Asera que está junto a él;</a:t>
            </a:r>
          </a:p>
          <a:p>
            <a:endParaRPr lang="es-ES_tradnl" sz="1700" b="1" dirty="0">
              <a:solidFill>
                <a:schemeClr val="bg1"/>
              </a:solidFill>
              <a:latin typeface="Baskerville" charset="0"/>
              <a:ea typeface="Baskerville" charset="0"/>
              <a:cs typeface="Baskerville" charset="0"/>
            </a:endParaRPr>
          </a:p>
          <a:p>
            <a:r>
              <a:rPr lang="es-ES_tradnl" sz="1700" b="1" dirty="0" smtClean="0">
                <a:solidFill>
                  <a:schemeClr val="bg1"/>
                </a:solidFill>
                <a:latin typeface="Baskerville" charset="0"/>
                <a:ea typeface="Baskerville" charset="0"/>
                <a:cs typeface="Baskerville" charset="0"/>
              </a:rPr>
              <a:t>Pero desafortunadamente al final de está historia, Gedeón había perdido la pasión, la misión</a:t>
            </a:r>
            <a:r>
              <a:rPr lang="es-ES_tradnl" sz="1700" b="1" dirty="0" smtClean="0">
                <a:solidFill>
                  <a:schemeClr val="bg1"/>
                </a:solidFill>
                <a:latin typeface="Baskerville" charset="0"/>
                <a:ea typeface="Baskerville" charset="0"/>
                <a:cs typeface="Baskerville" charset="0"/>
              </a:rPr>
              <a:t> de destruir ha las imágenes. Gedeón empezó bien pero no termino bien. Y esto es lo que usted y yo necesitamos observar en nuestras vidas.</a:t>
            </a:r>
          </a:p>
          <a:p>
            <a:endParaRPr lang="es-ES_tradnl" sz="1700" b="1" dirty="0">
              <a:solidFill>
                <a:schemeClr val="bg1"/>
              </a:solidFill>
              <a:latin typeface="Baskerville" charset="0"/>
              <a:ea typeface="Baskerville" charset="0"/>
              <a:cs typeface="Baskerville" charset="0"/>
            </a:endParaRPr>
          </a:p>
          <a:p>
            <a:r>
              <a:rPr lang="es-ES_tradnl" sz="1700" b="1" dirty="0" smtClean="0">
                <a:solidFill>
                  <a:schemeClr val="bg1"/>
                </a:solidFill>
                <a:latin typeface="Baskerville" charset="0"/>
                <a:ea typeface="Baskerville" charset="0"/>
                <a:cs typeface="Baskerville" charset="0"/>
              </a:rPr>
              <a:t>Es una cosa empezar bien, pero es algo completamente diferente terminar bien.</a:t>
            </a:r>
          </a:p>
          <a:p>
            <a:endParaRPr lang="es-ES_tradnl" sz="1700" b="1" dirty="0">
              <a:solidFill>
                <a:schemeClr val="bg1"/>
              </a:solidFill>
              <a:latin typeface="Baskerville" charset="0"/>
              <a:ea typeface="Baskerville" charset="0"/>
              <a:cs typeface="Baskerville" charset="0"/>
            </a:endParaRPr>
          </a:p>
          <a:p>
            <a:r>
              <a:rPr lang="es-ES_tradnl" sz="1700" b="1" dirty="0" smtClean="0">
                <a:solidFill>
                  <a:schemeClr val="bg1"/>
                </a:solidFill>
                <a:latin typeface="Baskerville" charset="0"/>
                <a:ea typeface="Baskerville" charset="0"/>
                <a:cs typeface="Baskerville" charset="0"/>
              </a:rPr>
              <a:t>Después de una larga lista que Dios les da ha Moisés y al pueblo de Israel en Deuteronomio 4 les dice en en versículo 19 </a:t>
            </a:r>
          </a:p>
          <a:p>
            <a:endParaRPr lang="es-ES_tradnl" sz="1700" b="1" baseline="30000" dirty="0">
              <a:solidFill>
                <a:schemeClr val="bg1"/>
              </a:solidFill>
              <a:latin typeface="Baskerville" charset="0"/>
              <a:ea typeface="Baskerville" charset="0"/>
              <a:cs typeface="Baskerville" charset="0"/>
            </a:endParaRPr>
          </a:p>
          <a:p>
            <a:r>
              <a:rPr lang="es-ES_tradnl" sz="1700" b="1" baseline="30000" dirty="0">
                <a:solidFill>
                  <a:schemeClr val="bg1"/>
                </a:solidFill>
                <a:latin typeface="Baskerville" charset="0"/>
                <a:ea typeface="Baskerville" charset="0"/>
                <a:cs typeface="Baskerville" charset="0"/>
              </a:rPr>
              <a:t> </a:t>
            </a:r>
            <a:r>
              <a:rPr lang="es-ES_tradnl" sz="1700" b="1" baseline="30000" dirty="0" smtClean="0">
                <a:solidFill>
                  <a:schemeClr val="bg1"/>
                </a:solidFill>
                <a:latin typeface="Baskerville" charset="0"/>
                <a:ea typeface="Baskerville" charset="0"/>
                <a:cs typeface="Baskerville" charset="0"/>
              </a:rPr>
              <a:t>”</a:t>
            </a:r>
            <a:r>
              <a:rPr lang="es-ES_tradnl" sz="1700" b="1" dirty="0" smtClean="0">
                <a:solidFill>
                  <a:schemeClr val="bg1"/>
                </a:solidFill>
                <a:latin typeface="Baskerville" charset="0"/>
                <a:ea typeface="Baskerville" charset="0"/>
                <a:cs typeface="Baskerville" charset="0"/>
              </a:rPr>
              <a:t>No </a:t>
            </a:r>
            <a:r>
              <a:rPr lang="es-ES_tradnl" sz="1700" b="1" dirty="0">
                <a:solidFill>
                  <a:schemeClr val="bg1"/>
                </a:solidFill>
                <a:latin typeface="Baskerville" charset="0"/>
                <a:ea typeface="Baskerville" charset="0"/>
                <a:cs typeface="Baskerville" charset="0"/>
              </a:rPr>
              <a:t>sea que alces tus ojos al cielo, y viendo el sol y la luna y las estrellas, y todo el ejército del cielo, seas impulsado, y te inclines a ellos y les sirvas; porque Jehová tu Dios los ha concedido a todos los pueblos debajo de todos los cielos</a:t>
            </a:r>
            <a:r>
              <a:rPr lang="es-ES_tradnl" sz="1700" b="1" dirty="0" smtClean="0">
                <a:solidFill>
                  <a:schemeClr val="bg1"/>
                </a:solidFill>
                <a:latin typeface="Baskerville" charset="0"/>
                <a:ea typeface="Baskerville" charset="0"/>
                <a:cs typeface="Baskerville" charset="0"/>
              </a:rPr>
              <a:t>.”</a:t>
            </a:r>
          </a:p>
          <a:p>
            <a:endParaRPr lang="es-ES_tradnl" sz="1700" b="1" dirty="0">
              <a:solidFill>
                <a:schemeClr val="bg1"/>
              </a:solidFill>
              <a:latin typeface="Baskerville" charset="0"/>
              <a:ea typeface="Baskerville" charset="0"/>
              <a:cs typeface="Baskerville" charset="0"/>
            </a:endParaRPr>
          </a:p>
          <a:p>
            <a:r>
              <a:rPr lang="es-ES_tradnl" sz="1700" b="1" dirty="0" smtClean="0">
                <a:solidFill>
                  <a:schemeClr val="bg1"/>
                </a:solidFill>
                <a:latin typeface="Baskerville" charset="0"/>
                <a:ea typeface="Baskerville" charset="0"/>
                <a:cs typeface="Baskerville" charset="0"/>
              </a:rPr>
              <a:t>La biblia les dice que no sean seducidos por estas cosas, pero nosotros muchas veces pensamos como no nos arrodillamos al sol oh ha las estrellas, no somos idolatras de alguna manera oh de otra.</a:t>
            </a:r>
          </a:p>
          <a:p>
            <a:endParaRPr lang="es-ES_tradnl" sz="1700" b="1" dirty="0" smtClean="0">
              <a:solidFill>
                <a:schemeClr val="bg1"/>
              </a:solidFill>
              <a:latin typeface="Baskerville" charset="0"/>
              <a:ea typeface="Baskerville" charset="0"/>
              <a:cs typeface="Baskerville" charset="0"/>
            </a:endParaRPr>
          </a:p>
          <a:p>
            <a:r>
              <a:rPr lang="es-ES_tradnl" sz="1700" b="1" dirty="0" smtClean="0">
                <a:solidFill>
                  <a:schemeClr val="bg1"/>
                </a:solidFill>
                <a:latin typeface="Baskerville" charset="0"/>
                <a:ea typeface="Baskerville" charset="0"/>
                <a:cs typeface="Baskerville" charset="0"/>
              </a:rPr>
              <a:t>Nosotros muchas veces hasta los criticamos pero ellos nos miran ha nosotros y nos critican por nuestra fascinación a la tecnología. Nuestra adoración ha nuestros héroes nosotros siendo fanáticos, oh nuestra adoración al dinero. </a:t>
            </a:r>
          </a:p>
          <a:p>
            <a:endParaRPr lang="es-ES_tradnl" sz="1700" b="1" dirty="0">
              <a:solidFill>
                <a:schemeClr val="bg1"/>
              </a:solidFill>
              <a:latin typeface="Baskerville" charset="0"/>
              <a:ea typeface="Baskerville" charset="0"/>
              <a:cs typeface="Baskerville" charset="0"/>
            </a:endParaRPr>
          </a:p>
          <a:p>
            <a:r>
              <a:rPr lang="es-ES_tradnl" sz="1700" b="1" dirty="0" smtClean="0">
                <a:solidFill>
                  <a:schemeClr val="bg1"/>
                </a:solidFill>
                <a:latin typeface="Baskerville" charset="0"/>
                <a:ea typeface="Baskerville" charset="0"/>
                <a:cs typeface="Baskerville" charset="0"/>
              </a:rPr>
              <a:t>Necesitamos dinero para sobrevivir? Que si perdiéramos nuestro trabajo mañana? Buscad</a:t>
            </a:r>
            <a:r>
              <a:rPr lang="mr-IN" sz="1700" b="1" dirty="0" smtClean="0">
                <a:solidFill>
                  <a:schemeClr val="bg1"/>
                </a:solidFill>
                <a:latin typeface="Baskerville" charset="0"/>
                <a:ea typeface="Baskerville" charset="0"/>
                <a:cs typeface="Baskerville" charset="0"/>
              </a:rPr>
              <a:t>…</a:t>
            </a:r>
            <a:endParaRPr lang="es-ES_tradnl" sz="1700" b="1" dirty="0">
              <a:solidFill>
                <a:schemeClr val="bg1"/>
              </a:solidFill>
              <a:latin typeface="Baskerville" charset="0"/>
              <a:ea typeface="Baskerville" charset="0"/>
              <a:cs typeface="Baskerville" charset="0"/>
            </a:endParaRPr>
          </a:p>
          <a:p>
            <a:endParaRPr lang="es-ES_tradnl" sz="1700" b="1"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2462768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8219"/>
          <a:stretch/>
        </p:blipFill>
        <p:spPr>
          <a:xfrm>
            <a:off x="9579429" y="10"/>
            <a:ext cx="2612569"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268014" y="365124"/>
            <a:ext cx="8164785" cy="1772179"/>
          </a:xfrm>
        </p:spPr>
        <p:txBody>
          <a:bodyPr vert="horz" lIns="91440" tIns="45720" rIns="91440" bIns="45720" rtlCol="0" anchor="ctr">
            <a:noAutofit/>
          </a:bodyPr>
          <a:lstStyle/>
          <a:p>
            <a:pPr algn="ctr"/>
            <a:r>
              <a:rPr lang="es-ES_tradnl" sz="5400" b="1" dirty="0" smtClean="0">
                <a:latin typeface="Baskerville" charset="0"/>
                <a:ea typeface="Baskerville" charset="0"/>
                <a:cs typeface="Baskerville" charset="0"/>
              </a:rPr>
              <a:t>Martin Lutero</a:t>
            </a:r>
            <a:br>
              <a:rPr lang="es-ES_tradnl" sz="5400" b="1" dirty="0" smtClean="0">
                <a:latin typeface="Baskerville" charset="0"/>
                <a:ea typeface="Baskerville" charset="0"/>
                <a:cs typeface="Baskerville" charset="0"/>
              </a:rPr>
            </a:br>
            <a:r>
              <a:rPr lang="es-ES_tradnl" sz="3200" dirty="0" smtClean="0">
                <a:latin typeface="Baskerville" charset="0"/>
                <a:ea typeface="Baskerville" charset="0"/>
                <a:cs typeface="Baskerville" charset="0"/>
              </a:rPr>
              <a:t>Nuestra adoración define nuestros dioses.</a:t>
            </a:r>
            <a:endParaRPr lang="es-ES_tradnl" sz="3200" dirty="0">
              <a:latin typeface="Baskerville" charset="0"/>
              <a:ea typeface="Baskerville" charset="0"/>
              <a:cs typeface="Baskerville" charset="0"/>
            </a:endParaRPr>
          </a:p>
        </p:txBody>
      </p:sp>
      <p:sp>
        <p:nvSpPr>
          <p:cNvPr id="5" name="TextBox 4"/>
          <p:cNvSpPr txBox="1"/>
          <p:nvPr/>
        </p:nvSpPr>
        <p:spPr>
          <a:xfrm>
            <a:off x="104977" y="2365900"/>
            <a:ext cx="9659509" cy="4492097"/>
          </a:xfrm>
          <a:prstGeom prst="rect">
            <a:avLst/>
          </a:prstGeom>
        </p:spPr>
        <p:txBody>
          <a:bodyPr vert="horz" lIns="91440" tIns="45720" rIns="91440" bIns="45720" rtlCol="0">
            <a:noAutofit/>
          </a:bodyPr>
          <a:lstStyle/>
          <a:p>
            <a:pPr marL="0" marR="0" lvl="0" indent="-228600" defTabSz="914400" eaLnBrk="1" fontAlgn="auto" latinLnBrk="0" hangingPunct="1">
              <a:spcBef>
                <a:spcPts val="0"/>
              </a:spcBef>
              <a:buClrTx/>
              <a:buSzTx/>
              <a:buFont typeface="Arial" panose="020B0604020202020204" pitchFamily="34" charset="0"/>
              <a:buNone/>
              <a:tabLst/>
              <a:defRPr/>
            </a:pPr>
            <a:r>
              <a:rPr lang="es-ES_tradnl" dirty="0" smtClean="0">
                <a:latin typeface="Baskerville" charset="0"/>
                <a:ea typeface="Baskerville" charset="0"/>
                <a:cs typeface="Baskerville" charset="0"/>
              </a:rPr>
              <a:t>De pronto usted va ha decir, está clase no es para mi. “yo no tengo ídolos” pero la pregunta que te debes de hacer no es si usted tiene ídolos o no. </a:t>
            </a:r>
          </a:p>
          <a:p>
            <a:pPr marL="0" marR="0" lvl="0" indent="-228600" defTabSz="914400" eaLnBrk="1" fontAlgn="auto" latinLnBrk="0" hangingPunct="1">
              <a:spcBef>
                <a:spcPts val="0"/>
              </a:spcBef>
              <a:buClrTx/>
              <a:buSzTx/>
              <a:buFont typeface="Arial" panose="020B0604020202020204" pitchFamily="34" charset="0"/>
              <a:buNone/>
              <a:tabLst/>
              <a:defRPr/>
            </a:pPr>
            <a:endParaRPr lang="es-ES_tradnl" dirty="0">
              <a:latin typeface="Baskerville" charset="0"/>
              <a:ea typeface="Baskerville" charset="0"/>
              <a:cs typeface="Baskerville" charset="0"/>
            </a:endParaRPr>
          </a:p>
          <a:p>
            <a:pPr marL="0" marR="0" lvl="0" indent="-228600" defTabSz="914400" eaLnBrk="1" fontAlgn="auto" latinLnBrk="0" hangingPunct="1">
              <a:spcBef>
                <a:spcPts val="0"/>
              </a:spcBef>
              <a:buClrTx/>
              <a:buSzTx/>
              <a:buFont typeface="Arial" panose="020B0604020202020204" pitchFamily="34" charset="0"/>
              <a:buNone/>
              <a:tabLst/>
              <a:defRPr/>
            </a:pPr>
            <a:r>
              <a:rPr lang="es-ES_tradnl" dirty="0" smtClean="0">
                <a:latin typeface="Baskerville" charset="0"/>
                <a:ea typeface="Baskerville" charset="0"/>
                <a:cs typeface="Baskerville" charset="0"/>
              </a:rPr>
              <a:t>Como tu gastas/usas tu tiempo? Como tu gastas/usas tu dinero? De que tu siempre estas hablando? Adonde va su mente para él descanso?</a:t>
            </a:r>
          </a:p>
          <a:p>
            <a:pPr marL="0" marR="0" lvl="0" indent="-228600" defTabSz="914400" eaLnBrk="1" fontAlgn="auto" latinLnBrk="0" hangingPunct="1">
              <a:spcBef>
                <a:spcPts val="0"/>
              </a:spcBef>
              <a:buClrTx/>
              <a:buSzTx/>
              <a:buFont typeface="Arial" panose="020B0604020202020204" pitchFamily="34" charset="0"/>
              <a:buNone/>
              <a:tabLst/>
              <a:defRPr/>
            </a:pPr>
            <a:endParaRPr lang="es-ES_tradnl" dirty="0">
              <a:latin typeface="Baskerville" charset="0"/>
              <a:ea typeface="Baskerville" charset="0"/>
              <a:cs typeface="Baskerville" charset="0"/>
            </a:endParaRPr>
          </a:p>
          <a:p>
            <a:pPr marL="0" marR="0" lvl="0" indent="-228600" defTabSz="914400" eaLnBrk="1" fontAlgn="auto" latinLnBrk="0" hangingPunct="1">
              <a:spcBef>
                <a:spcPts val="0"/>
              </a:spcBef>
              <a:buClrTx/>
              <a:buSzTx/>
              <a:buFont typeface="Arial" panose="020B0604020202020204" pitchFamily="34" charset="0"/>
              <a:buNone/>
              <a:tabLst/>
              <a:defRPr/>
            </a:pPr>
            <a:r>
              <a:rPr lang="es-ES_tradnl" dirty="0" smtClean="0">
                <a:latin typeface="Baskerville" charset="0"/>
                <a:ea typeface="Baskerville" charset="0"/>
                <a:cs typeface="Baskerville" charset="0"/>
              </a:rPr>
              <a:t>Esto no significa que no podamos tener hobbies y cosas que nos gusten hacer. Pero tiene que ver con la prioridad en nuestras vidas. Los ídolos en nuestras vidas no tiene que ser algo malo, pero por eso fue que que él escritor de los hebreos nos dijo Hebreos 12:1</a:t>
            </a:r>
          </a:p>
          <a:p>
            <a:pPr marL="0" marR="0" lvl="0" indent="-228600" defTabSz="914400" eaLnBrk="1" fontAlgn="auto" latinLnBrk="0" hangingPunct="1">
              <a:spcBef>
                <a:spcPts val="0"/>
              </a:spcBef>
              <a:buClrTx/>
              <a:buSzTx/>
              <a:buFont typeface="Arial" panose="020B0604020202020204" pitchFamily="34" charset="0"/>
              <a:buNone/>
              <a:tabLst/>
              <a:defRPr/>
            </a:pPr>
            <a:endParaRPr lang="es-ES_tradnl" dirty="0">
              <a:latin typeface="Baskerville" charset="0"/>
              <a:ea typeface="Baskerville" charset="0"/>
              <a:cs typeface="Baskerville" charset="0"/>
            </a:endParaRPr>
          </a:p>
          <a:p>
            <a:pPr lvl="0" indent="-228600"/>
            <a:r>
              <a:rPr lang="es-ES_tradnl" dirty="0">
                <a:latin typeface="Baskerville" charset="0"/>
                <a:ea typeface="Baskerville" charset="0"/>
                <a:cs typeface="Baskerville" charset="0"/>
              </a:rPr>
              <a:t>Por tanto, nosotros también, teniendo en derredor nuestro tan grande nube de testigos, despojémonos de todo peso y del pecado que nos asedia, y corramos con paciencia la carrera que tenemos por delante</a:t>
            </a:r>
            <a:endParaRPr lang="es-ES_tradnl" dirty="0">
              <a:latin typeface="Baskerville" charset="0"/>
              <a:ea typeface="Baskerville" charset="0"/>
              <a:cs typeface="Baskerville" charset="0"/>
            </a:endParaRPr>
          </a:p>
          <a:p>
            <a:pPr marL="0" marR="0" lvl="0" indent="-228600" defTabSz="914400" eaLnBrk="1" fontAlgn="auto" latinLnBrk="0" hangingPunct="1">
              <a:spcBef>
                <a:spcPts val="0"/>
              </a:spcBef>
              <a:buClrTx/>
              <a:buSzTx/>
              <a:buFont typeface="Arial" panose="020B0604020202020204" pitchFamily="34" charset="0"/>
              <a:buNone/>
              <a:tabLst/>
              <a:defRPr/>
            </a:pPr>
            <a:endParaRPr lang="es-ES_tradnl" dirty="0" smtClean="0">
              <a:latin typeface="Baskerville" charset="0"/>
              <a:ea typeface="Baskerville" charset="0"/>
              <a:cs typeface="Baskerville" charset="0"/>
            </a:endParaRPr>
          </a:p>
          <a:p>
            <a:pPr marL="0" marR="0" lvl="0" indent="-228600" defTabSz="914400" eaLnBrk="1" fontAlgn="auto" latinLnBrk="0" hangingPunct="1">
              <a:spcBef>
                <a:spcPts val="0"/>
              </a:spcBef>
              <a:buClrTx/>
              <a:buSzTx/>
              <a:buFont typeface="Arial" panose="020B0604020202020204" pitchFamily="34" charset="0"/>
              <a:buNone/>
              <a:tabLst/>
              <a:defRPr/>
            </a:pPr>
            <a:r>
              <a:rPr lang="es-ES_tradnl" dirty="0" smtClean="0">
                <a:latin typeface="Baskerville" charset="0"/>
                <a:ea typeface="Baskerville" charset="0"/>
                <a:cs typeface="Baskerville" charset="0"/>
              </a:rPr>
              <a:t>Facebook, Twitter, Instagram, Snapchat, Car, Familia, Tecnología,, música, tv, lo que sea suéltalo y dale la prioridad ha Dios.</a:t>
            </a:r>
          </a:p>
          <a:p>
            <a:pPr marL="0" marR="0" lvl="0" indent="-228600" defTabSz="914400" eaLnBrk="1" fontAlgn="auto" latinLnBrk="0" hangingPunct="1">
              <a:spcBef>
                <a:spcPts val="0"/>
              </a:spcBef>
              <a:buClrTx/>
              <a:buSzTx/>
              <a:buFont typeface="Arial" panose="020B0604020202020204" pitchFamily="34" charset="0"/>
              <a:buNone/>
              <a:tabLst/>
              <a:defRPr/>
            </a:pPr>
            <a:endParaRPr lang="es-ES_tradnl" dirty="0" smtClean="0">
              <a:latin typeface="Baskerville" charset="0"/>
              <a:ea typeface="Baskerville" charset="0"/>
              <a:cs typeface="Baskerville" charset="0"/>
            </a:endParaRPr>
          </a:p>
        </p:txBody>
      </p:sp>
    </p:spTree>
    <p:extLst>
      <p:ext uri="{BB962C8B-B14F-4D97-AF65-F5344CB8AC3E}">
        <p14:creationId xmlns:p14="http://schemas.microsoft.com/office/powerpoint/2010/main" val="11101041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515600" cy="1325563"/>
          </a:xfrm>
        </p:spPr>
        <p:txBody>
          <a:bodyPr>
            <a:normAutofit fontScale="90000"/>
          </a:bodyPr>
          <a:lstStyle/>
          <a:p>
            <a:pPr algn="ctr"/>
            <a:r>
              <a:rPr lang="es-ES_tradnl" sz="6600" b="1" dirty="0" smtClean="0">
                <a:solidFill>
                  <a:schemeClr val="bg1"/>
                </a:solidFill>
                <a:latin typeface="Baskerville" charset="0"/>
                <a:ea typeface="Baskerville" charset="0"/>
                <a:cs typeface="Baskerville" charset="0"/>
              </a:rPr>
              <a:t>Destruyendo Nuestros Ídolos</a:t>
            </a:r>
            <a:endParaRPr lang="es-ES_tradnl" sz="36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498183"/>
            <a:ext cx="10515600" cy="4453438"/>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_tradnl" sz="5400" b="1" dirty="0" smtClean="0">
                <a:solidFill>
                  <a:schemeClr val="bg1"/>
                </a:solidFill>
                <a:latin typeface="Baskerville" charset="0"/>
                <a:ea typeface="Baskerville" charset="0"/>
                <a:cs typeface="Baskerville" charset="0"/>
              </a:rPr>
              <a:t>Si nos hemos dado cuenta cuales son algunos ídolos en nuestra vida vamos ha destruirlos.</a:t>
            </a:r>
          </a:p>
          <a:p>
            <a:pPr algn="ctr">
              <a:lnSpc>
                <a:spcPct val="100000"/>
              </a:lnSpc>
            </a:pPr>
            <a:endParaRPr lang="es-ES_tradnl" sz="5400" b="1" dirty="0">
              <a:solidFill>
                <a:schemeClr val="bg1"/>
              </a:solidFill>
              <a:latin typeface="Baskerville" charset="0"/>
              <a:ea typeface="Baskerville" charset="0"/>
              <a:cs typeface="Baskerville" charset="0"/>
            </a:endParaRPr>
          </a:p>
          <a:p>
            <a:pPr algn="ctr">
              <a:lnSpc>
                <a:spcPct val="100000"/>
              </a:lnSpc>
            </a:pPr>
            <a:r>
              <a:rPr lang="es-ES_tradnl" sz="5400" b="1" dirty="0" smtClean="0">
                <a:solidFill>
                  <a:schemeClr val="bg1"/>
                </a:solidFill>
                <a:latin typeface="Baskerville" charset="0"/>
                <a:ea typeface="Baskerville" charset="0"/>
                <a:cs typeface="Baskerville" charset="0"/>
              </a:rPr>
              <a:t>Dios no nos dice aprenda ha vivir con tus ídolos sino destrúyelos</a:t>
            </a:r>
          </a:p>
        </p:txBody>
      </p:sp>
    </p:spTree>
    <p:extLst>
      <p:ext uri="{BB962C8B-B14F-4D97-AF65-F5344CB8AC3E}">
        <p14:creationId xmlns:p14="http://schemas.microsoft.com/office/powerpoint/2010/main" val="10195379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55246"/>
            <a:ext cx="12290214" cy="6913245"/>
          </a:xfrm>
        </p:spPr>
      </p:pic>
      <p:sp>
        <p:nvSpPr>
          <p:cNvPr id="2" name="Title 1"/>
          <p:cNvSpPr>
            <a:spLocks noGrp="1"/>
          </p:cNvSpPr>
          <p:nvPr>
            <p:ph type="title"/>
          </p:nvPr>
        </p:nvSpPr>
        <p:spPr>
          <a:xfrm>
            <a:off x="839788" y="104775"/>
            <a:ext cx="7310984" cy="1325563"/>
          </a:xfrm>
        </p:spPr>
        <p:txBody>
          <a:bodyPr/>
          <a:lstStyle/>
          <a:p>
            <a:pPr algn="ctr"/>
            <a:r>
              <a:rPr lang="es-ES_tradnl" b="1" dirty="0" smtClean="0">
                <a:solidFill>
                  <a:schemeClr val="bg1"/>
                </a:solidFill>
                <a:latin typeface="Baskerville" charset="0"/>
                <a:ea typeface="Baskerville" charset="0"/>
                <a:cs typeface="Baskerville" charset="0"/>
              </a:rPr>
              <a:t>Jueces </a:t>
            </a:r>
            <a:r>
              <a:rPr lang="es-ES_tradnl" b="1" dirty="0" smtClean="0">
                <a:solidFill>
                  <a:schemeClr val="bg1"/>
                </a:solidFill>
                <a:latin typeface="Baskerville" charset="0"/>
                <a:ea typeface="Baskerville" charset="0"/>
                <a:cs typeface="Baskerville" charset="0"/>
              </a:rPr>
              <a:t>8:27</a:t>
            </a:r>
            <a:endParaRPr lang="en-US" dirty="0">
              <a:solidFill>
                <a:schemeClr val="bg1"/>
              </a:solidFill>
            </a:endParaRPr>
          </a:p>
        </p:txBody>
      </p:sp>
      <p:sp>
        <p:nvSpPr>
          <p:cNvPr id="13" name="Title 1"/>
          <p:cNvSpPr txBox="1">
            <a:spLocks/>
          </p:cNvSpPr>
          <p:nvPr/>
        </p:nvSpPr>
        <p:spPr>
          <a:xfrm>
            <a:off x="330209" y="1163782"/>
            <a:ext cx="9002977" cy="556453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pPr>
            <a:r>
              <a:rPr lang="es-ES_tradnl" sz="2400" dirty="0" smtClean="0">
                <a:solidFill>
                  <a:schemeClr val="bg1"/>
                </a:solidFill>
                <a:latin typeface="Baskerville" charset="0"/>
                <a:ea typeface="Baskerville" charset="0"/>
                <a:cs typeface="Baskerville" charset="0"/>
              </a:rPr>
              <a:t>Vimos que Gedeón comenzó bien, y destruyo los ídolos pero no los mantuvo en él suelo</a:t>
            </a:r>
          </a:p>
          <a:p>
            <a:pPr>
              <a:lnSpc>
                <a:spcPct val="100000"/>
              </a:lnSpc>
              <a:spcBef>
                <a:spcPts val="0"/>
              </a:spcBef>
            </a:pPr>
            <a:endParaRPr lang="es-ES_tradnl" sz="2400" dirty="0">
              <a:solidFill>
                <a:schemeClr val="bg1"/>
              </a:solidFill>
              <a:latin typeface="Baskerville" charset="0"/>
              <a:ea typeface="Baskerville" charset="0"/>
              <a:cs typeface="Baskerville" charset="0"/>
            </a:endParaRPr>
          </a:p>
          <a:p>
            <a:pPr>
              <a:lnSpc>
                <a:spcPct val="100000"/>
              </a:lnSpc>
              <a:spcBef>
                <a:spcPts val="0"/>
              </a:spcBef>
            </a:pPr>
            <a:r>
              <a:rPr lang="es-ES_tradnl" sz="2400" dirty="0" smtClean="0">
                <a:solidFill>
                  <a:schemeClr val="bg1"/>
                </a:solidFill>
                <a:latin typeface="Baskerville" charset="0"/>
                <a:ea typeface="Baskerville" charset="0"/>
                <a:cs typeface="Baskerville" charset="0"/>
              </a:rPr>
              <a:t>Jueces 8:27 Y </a:t>
            </a:r>
            <a:r>
              <a:rPr lang="es-ES_tradnl" sz="2400" dirty="0">
                <a:solidFill>
                  <a:schemeClr val="bg1"/>
                </a:solidFill>
                <a:latin typeface="Baskerville" charset="0"/>
                <a:ea typeface="Baskerville" charset="0"/>
                <a:cs typeface="Baskerville" charset="0"/>
              </a:rPr>
              <a:t>Gedeón hizo de ellos un efod, el cual hizo guardar en su ciudad de Ofra; y todo Israel se prostituyó tras de ese efod en aquel lugar; y fue tropezadero a Gedeón y a su casa</a:t>
            </a:r>
            <a:r>
              <a:rPr lang="es-ES_tradnl" sz="2400" dirty="0" smtClean="0">
                <a:solidFill>
                  <a:schemeClr val="bg1"/>
                </a:solidFill>
                <a:latin typeface="Baskerville" charset="0"/>
                <a:ea typeface="Baskerville" charset="0"/>
                <a:cs typeface="Baskerville" charset="0"/>
              </a:rPr>
              <a:t>.</a:t>
            </a:r>
          </a:p>
          <a:p>
            <a:pPr>
              <a:lnSpc>
                <a:spcPct val="100000"/>
              </a:lnSpc>
              <a:spcBef>
                <a:spcPts val="0"/>
              </a:spcBef>
            </a:pPr>
            <a:endParaRPr lang="es-ES_tradnl" sz="2400" dirty="0">
              <a:solidFill>
                <a:schemeClr val="bg1"/>
              </a:solidFill>
              <a:latin typeface="Baskerville" charset="0"/>
              <a:ea typeface="Baskerville" charset="0"/>
              <a:cs typeface="Baskerville" charset="0"/>
            </a:endParaRPr>
          </a:p>
          <a:p>
            <a:pPr>
              <a:lnSpc>
                <a:spcPct val="100000"/>
              </a:lnSpc>
              <a:spcBef>
                <a:spcPts val="0"/>
              </a:spcBef>
            </a:pPr>
            <a:r>
              <a:rPr lang="es-ES_tradnl" sz="2400" dirty="0" smtClean="0">
                <a:solidFill>
                  <a:schemeClr val="bg1"/>
                </a:solidFill>
                <a:latin typeface="Baskerville" charset="0"/>
                <a:ea typeface="Baskerville" charset="0"/>
                <a:cs typeface="Baskerville" charset="0"/>
              </a:rPr>
              <a:t>Gedeón comenzó bien, destruyo los ídolos, dirigió al pueblo ha Dios, y obtuvieron la victoria, y él en agradecimiento hizo un efod. No había nada malo solo representaba la victoria él recordatorio de la victoria que Dios les había dado</a:t>
            </a:r>
          </a:p>
          <a:p>
            <a:pPr>
              <a:lnSpc>
                <a:spcPct val="100000"/>
              </a:lnSpc>
              <a:spcBef>
                <a:spcPts val="0"/>
              </a:spcBef>
            </a:pPr>
            <a:endParaRPr lang="es-ES_tradnl" sz="2400" dirty="0">
              <a:solidFill>
                <a:schemeClr val="bg1"/>
              </a:solidFill>
              <a:latin typeface="Baskerville" charset="0"/>
              <a:ea typeface="Baskerville" charset="0"/>
              <a:cs typeface="Baskerville" charset="0"/>
            </a:endParaRPr>
          </a:p>
          <a:p>
            <a:pPr>
              <a:lnSpc>
                <a:spcPct val="100000"/>
              </a:lnSpc>
              <a:spcBef>
                <a:spcPts val="0"/>
              </a:spcBef>
            </a:pPr>
            <a:r>
              <a:rPr lang="es-ES_tradnl" sz="2400" dirty="0" smtClean="0">
                <a:solidFill>
                  <a:schemeClr val="bg1"/>
                </a:solidFill>
                <a:latin typeface="Baskerville" charset="0"/>
                <a:ea typeface="Baskerville" charset="0"/>
                <a:cs typeface="Baskerville" charset="0"/>
              </a:rPr>
              <a:t>Pero por él tiempo Israel cayo y después Gedeón y toda su familia. </a:t>
            </a:r>
          </a:p>
          <a:p>
            <a:pPr>
              <a:lnSpc>
                <a:spcPct val="100000"/>
              </a:lnSpc>
              <a:spcBef>
                <a:spcPts val="0"/>
              </a:spcBef>
            </a:pPr>
            <a:endParaRPr lang="es-ES_tradnl" sz="2400" dirty="0">
              <a:solidFill>
                <a:schemeClr val="bg1"/>
              </a:solidFill>
              <a:latin typeface="Baskerville" charset="0"/>
              <a:ea typeface="Baskerville" charset="0"/>
              <a:cs typeface="Baskerville" charset="0"/>
            </a:endParaRPr>
          </a:p>
          <a:p>
            <a:pPr>
              <a:lnSpc>
                <a:spcPct val="100000"/>
              </a:lnSpc>
              <a:spcBef>
                <a:spcPts val="0"/>
              </a:spcBef>
            </a:pPr>
            <a:r>
              <a:rPr lang="es-ES_tradnl" sz="2400" dirty="0" err="1" smtClean="0">
                <a:solidFill>
                  <a:schemeClr val="bg1"/>
                </a:solidFill>
                <a:latin typeface="Baskerville" charset="0"/>
                <a:ea typeface="Baskerville" charset="0"/>
                <a:cs typeface="Baskerville" charset="0"/>
              </a:rPr>
              <a:t>Conocian</a:t>
            </a:r>
            <a:r>
              <a:rPr lang="es-ES_tradnl" sz="2400" dirty="0" smtClean="0">
                <a:solidFill>
                  <a:schemeClr val="bg1"/>
                </a:solidFill>
                <a:latin typeface="Baskerville" charset="0"/>
                <a:ea typeface="Baskerville" charset="0"/>
                <a:cs typeface="Baskerville" charset="0"/>
              </a:rPr>
              <a:t> a Dios, Seguían ha Dios, pero llego un </a:t>
            </a:r>
            <a:r>
              <a:rPr lang="es-ES_tradnl" sz="2400" dirty="0" err="1" smtClean="0">
                <a:solidFill>
                  <a:schemeClr val="bg1"/>
                </a:solidFill>
                <a:latin typeface="Baskerville" charset="0"/>
                <a:ea typeface="Baskerville" charset="0"/>
                <a:cs typeface="Baskerville" charset="0"/>
              </a:rPr>
              <a:t>idolo</a:t>
            </a:r>
            <a:r>
              <a:rPr lang="es-ES_tradnl" sz="2400" dirty="0" smtClean="0">
                <a:solidFill>
                  <a:schemeClr val="bg1"/>
                </a:solidFill>
                <a:latin typeface="Baskerville" charset="0"/>
                <a:ea typeface="Baskerville" charset="0"/>
                <a:cs typeface="Baskerville" charset="0"/>
              </a:rPr>
              <a:t>. </a:t>
            </a:r>
            <a:endParaRPr lang="es-ES_tradnl" sz="24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685801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duotone>
              <a:prstClr val="black"/>
              <a:prstClr val="white"/>
            </a:duotone>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3" name="Title 1"/>
          <p:cNvSpPr txBox="1">
            <a:spLocks/>
          </p:cNvSpPr>
          <p:nvPr/>
        </p:nvSpPr>
        <p:spPr>
          <a:xfrm>
            <a:off x="366821" y="215133"/>
            <a:ext cx="10243372"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_tradnl" b="1" dirty="0" smtClean="0">
                <a:solidFill>
                  <a:schemeClr val="bg1"/>
                </a:solidFill>
                <a:latin typeface="Baskerville" charset="0"/>
                <a:ea typeface="Baskerville" charset="0"/>
                <a:cs typeface="Baskerville" charset="0"/>
              </a:rPr>
              <a:t>Pesadez</a:t>
            </a:r>
            <a:r>
              <a:rPr lang="es-ES_tradnl" b="1" dirty="0" smtClean="0">
                <a:solidFill>
                  <a:srgbClr val="C00000"/>
                </a:solidFill>
                <a:latin typeface="Baskerville" charset="0"/>
                <a:ea typeface="Baskerville" charset="0"/>
                <a:cs typeface="Baskerville" charset="0"/>
              </a:rPr>
              <a:t> y </a:t>
            </a:r>
            <a:r>
              <a:rPr lang="es-ES_tradnl" b="1" dirty="0" smtClean="0">
                <a:solidFill>
                  <a:schemeClr val="bg1"/>
                </a:solidFill>
                <a:latin typeface="Baskerville" charset="0"/>
                <a:ea typeface="Baskerville" charset="0"/>
                <a:cs typeface="Baskerville" charset="0"/>
              </a:rPr>
              <a:t>Dolor</a:t>
            </a:r>
            <a:r>
              <a:rPr lang="es-ES_tradnl" b="1" dirty="0" smtClean="0">
                <a:solidFill>
                  <a:srgbClr val="C00000"/>
                </a:solidFill>
                <a:latin typeface="Baskerville" charset="0"/>
                <a:ea typeface="Baskerville" charset="0"/>
                <a:cs typeface="Baskerville" charset="0"/>
              </a:rPr>
              <a:t> en Nuestro </a:t>
            </a:r>
            <a:r>
              <a:rPr lang="es-ES_tradnl" b="1" dirty="0" smtClean="0">
                <a:solidFill>
                  <a:schemeClr val="bg1"/>
                </a:solidFill>
                <a:latin typeface="Baskerville" charset="0"/>
                <a:ea typeface="Baskerville" charset="0"/>
                <a:cs typeface="Baskerville" charset="0"/>
              </a:rPr>
              <a:t>Presente</a:t>
            </a:r>
            <a:endParaRPr lang="en-US" dirty="0">
              <a:solidFill>
                <a:schemeClr val="bg1"/>
              </a:solidFill>
            </a:endParaRPr>
          </a:p>
        </p:txBody>
      </p:sp>
      <p:sp>
        <p:nvSpPr>
          <p:cNvPr id="4" name="TextBox 3"/>
          <p:cNvSpPr txBox="1"/>
          <p:nvPr/>
        </p:nvSpPr>
        <p:spPr>
          <a:xfrm>
            <a:off x="265387" y="901586"/>
            <a:ext cx="10108324" cy="6370975"/>
          </a:xfrm>
          <a:prstGeom prst="rect">
            <a:avLst/>
          </a:prstGeom>
          <a:noFill/>
        </p:spPr>
        <p:txBody>
          <a:bodyPr wrap="square" rtlCol="0">
            <a:spAutoFit/>
          </a:bodyPr>
          <a:lstStyle/>
          <a:p>
            <a:r>
              <a:rPr lang="es-ES_tradnl" sz="2400" dirty="0" smtClean="0">
                <a:solidFill>
                  <a:schemeClr val="bg1"/>
                </a:solidFill>
                <a:latin typeface="Baskerville" charset="0"/>
                <a:ea typeface="Baskerville" charset="0"/>
                <a:cs typeface="Baskerville" charset="0"/>
              </a:rPr>
              <a:t>Romanos 1:21 </a:t>
            </a:r>
          </a:p>
          <a:p>
            <a:r>
              <a:rPr lang="es-ES_tradnl" sz="2400" dirty="0" smtClean="0">
                <a:solidFill>
                  <a:schemeClr val="bg1"/>
                </a:solidFill>
                <a:latin typeface="Baskerville" charset="0"/>
                <a:ea typeface="Baskerville" charset="0"/>
                <a:cs typeface="Baskerville" charset="0"/>
              </a:rPr>
              <a:t>Pues </a:t>
            </a:r>
            <a:r>
              <a:rPr lang="es-ES_tradnl" sz="2400" dirty="0">
                <a:solidFill>
                  <a:schemeClr val="bg1"/>
                </a:solidFill>
                <a:latin typeface="Baskerville" charset="0"/>
                <a:ea typeface="Baskerville" charset="0"/>
                <a:cs typeface="Baskerville" charset="0"/>
              </a:rPr>
              <a:t>habiendo conocido a Dios, no le glorificaron como a Dios, ni le dieron gracias, sino que se envanecieron en sus razonamientos, y su necio corazón fue entenebrecido</a:t>
            </a:r>
            <a:r>
              <a:rPr lang="es-ES_tradnl" sz="2400" dirty="0" smtClean="0">
                <a:solidFill>
                  <a:schemeClr val="bg1"/>
                </a:solidFill>
                <a:latin typeface="Baskerville" charset="0"/>
                <a:ea typeface="Baskerville" charset="0"/>
                <a:cs typeface="Baskerville" charset="0"/>
              </a:rPr>
              <a:t>.</a:t>
            </a:r>
          </a:p>
          <a:p>
            <a:endParaRPr lang="es-ES_tradnl" sz="2400" dirty="0">
              <a:solidFill>
                <a:schemeClr val="bg1"/>
              </a:solidFill>
              <a:latin typeface="Baskerville" charset="0"/>
              <a:ea typeface="Baskerville" charset="0"/>
              <a:cs typeface="Baskerville" charset="0"/>
            </a:endParaRPr>
          </a:p>
          <a:p>
            <a:r>
              <a:rPr lang="es-ES_tradnl" sz="2400" dirty="0" smtClean="0">
                <a:solidFill>
                  <a:schemeClr val="bg1"/>
                </a:solidFill>
                <a:latin typeface="Baskerville" charset="0"/>
                <a:ea typeface="Baskerville" charset="0"/>
                <a:cs typeface="Baskerville" charset="0"/>
              </a:rPr>
              <a:t>Y si seguimos leyendo algo mas había venido ha sus corazones y entre mas y mas y mas se acercaban ha eso mas y mas y mas se alejaban de Dios. </a:t>
            </a:r>
          </a:p>
          <a:p>
            <a:endParaRPr lang="es-ES_tradnl" sz="2400" dirty="0">
              <a:solidFill>
                <a:schemeClr val="bg1"/>
              </a:solidFill>
              <a:latin typeface="Baskerville" charset="0"/>
              <a:ea typeface="Baskerville" charset="0"/>
              <a:cs typeface="Baskerville" charset="0"/>
            </a:endParaRPr>
          </a:p>
          <a:p>
            <a:r>
              <a:rPr lang="es-ES_tradnl" sz="2400" dirty="0" smtClean="0">
                <a:solidFill>
                  <a:schemeClr val="bg1"/>
                </a:solidFill>
                <a:latin typeface="Baskerville" charset="0"/>
                <a:ea typeface="Baskerville" charset="0"/>
                <a:cs typeface="Baskerville" charset="0"/>
              </a:rPr>
              <a:t>Con está historia de Gedeón en mente preguntémonos nosotros mismos, “En mi caminar con Dios, estoy andando en un camino que terminara bien” oh “hay cosas en mi vida que poco ha poco an estado tomando él lugar de Dios”</a:t>
            </a:r>
          </a:p>
          <a:p>
            <a:endParaRPr lang="es-ES_tradnl" sz="2400" dirty="0">
              <a:solidFill>
                <a:schemeClr val="bg1"/>
              </a:solidFill>
              <a:latin typeface="Baskerville" charset="0"/>
              <a:ea typeface="Baskerville" charset="0"/>
              <a:cs typeface="Baskerville" charset="0"/>
            </a:endParaRPr>
          </a:p>
          <a:p>
            <a:pPr lvl="0" indent="-228600">
              <a:defRPr/>
            </a:pPr>
            <a:r>
              <a:rPr lang="es-ES_tradnl" sz="2400" dirty="0" smtClean="0">
                <a:solidFill>
                  <a:schemeClr val="bg1"/>
                </a:solidFill>
                <a:latin typeface="Baskerville" charset="0"/>
                <a:ea typeface="Baskerville" charset="0"/>
                <a:cs typeface="Baskerville" charset="0"/>
              </a:rPr>
              <a:t>Contéstale ha Dios no ha mi ni al pastor, ni ha su líder, ni ha su ser mas querido. Como </a:t>
            </a:r>
            <a:r>
              <a:rPr lang="es-ES_tradnl" sz="2400" dirty="0">
                <a:solidFill>
                  <a:schemeClr val="bg1"/>
                </a:solidFill>
                <a:latin typeface="Baskerville" charset="0"/>
                <a:ea typeface="Baskerville" charset="0"/>
                <a:cs typeface="Baskerville" charset="0"/>
              </a:rPr>
              <a:t>tu gastas/usas tu tiempo? Como tu gastas/usas tu dinero? De que tu siempre estas hablando? Adonde va su mente para él descanso?</a:t>
            </a:r>
          </a:p>
          <a:p>
            <a:pPr lvl="0" indent="-228600">
              <a:defRPr/>
            </a:pPr>
            <a:endParaRPr lang="es-ES_tradnl" sz="2400" dirty="0">
              <a:solidFill>
                <a:schemeClr val="bg1"/>
              </a:solidFill>
              <a:latin typeface="Baskerville" charset="0"/>
              <a:ea typeface="Baskerville" charset="0"/>
              <a:cs typeface="Baskerville" charset="0"/>
            </a:endParaRPr>
          </a:p>
          <a:p>
            <a:endParaRPr lang="es-ES_tradnl" sz="2400" dirty="0" smtClean="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4025485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0" y="0"/>
            <a:ext cx="12192000" cy="6685380"/>
          </a:xfrm>
        </p:spPr>
        <p:txBody>
          <a:bodyPr>
            <a:noAutofit/>
          </a:bodyPr>
          <a:lstStyle/>
          <a:p>
            <a:pPr algn="ctr"/>
            <a:r>
              <a:rPr lang="es-ES_tradnl" sz="11500" b="1" dirty="0">
                <a:solidFill>
                  <a:schemeClr val="bg1"/>
                </a:solidFill>
                <a:latin typeface="Baskerville" charset="0"/>
                <a:ea typeface="Baskerville" charset="0"/>
                <a:cs typeface="Baskerville" charset="0"/>
              </a:rPr>
              <a:t>Nuestra adoración define nuestros dioses.</a:t>
            </a:r>
            <a:endParaRPr lang="es-ES_tradnl" sz="6000" b="1"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1651987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Arrow Connector 1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93776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7" name="Content Placeholder 3"/>
          <p:cNvPicPr>
            <a:picLocks noChangeAspect="1"/>
          </p:cNvPicPr>
          <p:nvPr/>
        </p:nvPicPr>
        <p:blipFill rotWithShape="1">
          <a:blip r:embed="rId2">
            <a:extLst>
              <a:ext uri="{28A0092B-C50C-407E-A947-70E740481C1C}">
                <a14:useLocalDpi xmlns:a14="http://schemas.microsoft.com/office/drawing/2010/main" val="0"/>
              </a:ext>
            </a:extLst>
          </a:blip>
          <a:srcRect l="48219"/>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2" name="Title 1"/>
          <p:cNvSpPr>
            <a:spLocks noGrp="1"/>
          </p:cNvSpPr>
          <p:nvPr>
            <p:ph type="title"/>
          </p:nvPr>
        </p:nvSpPr>
        <p:spPr>
          <a:xfrm>
            <a:off x="268014" y="365124"/>
            <a:ext cx="5524763" cy="1951355"/>
          </a:xfrm>
        </p:spPr>
        <p:txBody>
          <a:bodyPr vert="horz" lIns="91440" tIns="45720" rIns="91440" bIns="45720" rtlCol="0" anchor="ctr">
            <a:noAutofit/>
          </a:bodyPr>
          <a:lstStyle/>
          <a:p>
            <a:pPr algn="ctr"/>
            <a:r>
              <a:rPr lang="en-US" sz="5400" b="1" dirty="0">
                <a:latin typeface="Baskerville" charset="0"/>
                <a:ea typeface="Baskerville" charset="0"/>
                <a:cs typeface="Baskerville" charset="0"/>
              </a:rPr>
              <a:t>Estudio de Preocupaciones</a:t>
            </a:r>
          </a:p>
        </p:txBody>
      </p:sp>
      <p:sp>
        <p:nvSpPr>
          <p:cNvPr id="5" name="TextBox 4"/>
          <p:cNvSpPr txBox="1"/>
          <p:nvPr/>
        </p:nvSpPr>
        <p:spPr>
          <a:xfrm>
            <a:off x="268015" y="2575034"/>
            <a:ext cx="5738648" cy="4282966"/>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 40% del tiempo uno se preocupa por cosas que nunca van a pasar.</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30% del tiempo uno se preocupa por cosas en él pasado que no pueden ser cambiadas.</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12% del tiempo uno se preocupa por las criticas de otros.</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10% del tiempo uno se preocupa por su salud (que solamente empeora con él estrés).</a:t>
            </a:r>
          </a:p>
          <a:p>
            <a:pPr indent="-228600">
              <a:lnSpc>
                <a:spcPct val="90000"/>
              </a:lnSpc>
              <a:spcAft>
                <a:spcPts val="600"/>
              </a:spcAft>
              <a:buFont typeface="Arial" panose="020B0604020202020204" pitchFamily="34" charset="0"/>
              <a:buChar char="•"/>
            </a:pPr>
            <a:r>
              <a:rPr lang="es-ES_tradnl" sz="2000" dirty="0" smtClean="0">
                <a:latin typeface="Baskerville" charset="0"/>
                <a:ea typeface="Baskerville" charset="0"/>
                <a:cs typeface="Baskerville" charset="0"/>
              </a:rPr>
              <a:t>8% del tiempo uno se preocupa por los retos oh dificultades reales.</a:t>
            </a:r>
          </a:p>
        </p:txBody>
      </p:sp>
      <p:sp>
        <p:nvSpPr>
          <p:cNvPr id="3" name="TextBox 2"/>
          <p:cNvSpPr txBox="1"/>
          <p:nvPr/>
        </p:nvSpPr>
        <p:spPr>
          <a:xfrm>
            <a:off x="268014" y="5764604"/>
            <a:ext cx="7835462" cy="1898981"/>
          </a:xfrm>
          <a:prstGeom prst="rect">
            <a:avLst/>
          </a:prstGeom>
          <a:noFill/>
        </p:spPr>
        <p:txBody>
          <a:bodyPr wrap="square" rtlCol="0">
            <a:spAutoFit/>
          </a:bodyPr>
          <a:lstStyle/>
          <a:p>
            <a:pPr>
              <a:lnSpc>
                <a:spcPct val="90000"/>
              </a:lnSpc>
              <a:spcAft>
                <a:spcPts val="600"/>
              </a:spcAft>
            </a:pPr>
            <a:r>
              <a:rPr lang="es-ES_tradnl" sz="1600" b="1" dirty="0" smtClean="0">
                <a:latin typeface="Baskerville" charset="0"/>
                <a:ea typeface="Baskerville" charset="0"/>
                <a:cs typeface="Baskerville" charset="0"/>
              </a:rPr>
              <a:t>Esto significa de que el 92% de nuestras preocupaciones no son </a:t>
            </a:r>
            <a:r>
              <a:rPr lang="es-ES_tradnl" sz="1600" b="1" smtClean="0">
                <a:latin typeface="Baskerville" charset="0"/>
                <a:ea typeface="Baskerville" charset="0"/>
                <a:cs typeface="Baskerville" charset="0"/>
              </a:rPr>
              <a:t>muy serias. </a:t>
            </a:r>
            <a:r>
              <a:rPr lang="es-ES_tradnl" sz="1600" b="1" dirty="0" smtClean="0">
                <a:latin typeface="Baskerville" charset="0"/>
                <a:ea typeface="Baskerville" charset="0"/>
                <a:cs typeface="Baskerville" charset="0"/>
              </a:rPr>
              <a:t>No se trata de ignorar nuestros problemas oh minimizar nuestras responsabilidades, es para que podamos enfocar nuestra atención en las cosas primordiales en nuestras vidas. </a:t>
            </a:r>
          </a:p>
          <a:p>
            <a:pPr>
              <a:lnSpc>
                <a:spcPct val="90000"/>
              </a:lnSpc>
              <a:spcAft>
                <a:spcPts val="600"/>
              </a:spcAft>
            </a:pPr>
            <a:endParaRPr lang="es-ES_tradnl" sz="1600" b="1" dirty="0" smtClean="0">
              <a:latin typeface="Baskerville" charset="0"/>
              <a:ea typeface="Baskerville" charset="0"/>
              <a:cs typeface="Baskerville" charset="0"/>
            </a:endParaRPr>
          </a:p>
          <a:p>
            <a:pPr indent="-228600">
              <a:lnSpc>
                <a:spcPct val="90000"/>
              </a:lnSpc>
              <a:spcAft>
                <a:spcPts val="600"/>
              </a:spcAft>
              <a:buFont typeface="Arial" panose="020B0604020202020204" pitchFamily="34" charset="0"/>
              <a:buChar char="•"/>
            </a:pPr>
            <a:endParaRPr lang="es-ES_tradnl" sz="1600" b="1" dirty="0" smtClean="0">
              <a:latin typeface="Baskerville" charset="0"/>
              <a:ea typeface="Baskerville" charset="0"/>
              <a:cs typeface="Baskerville" charset="0"/>
            </a:endParaRPr>
          </a:p>
          <a:p>
            <a:endParaRPr lang="en-US" sz="1600" b="1" dirty="0"/>
          </a:p>
        </p:txBody>
      </p:sp>
    </p:spTree>
    <p:extLst>
      <p:ext uri="{BB962C8B-B14F-4D97-AF65-F5344CB8AC3E}">
        <p14:creationId xmlns:p14="http://schemas.microsoft.com/office/powerpoint/2010/main" val="3714650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p:cNvSpPr txBox="1"/>
          <p:nvPr/>
        </p:nvSpPr>
        <p:spPr>
          <a:xfrm>
            <a:off x="869730" y="268010"/>
            <a:ext cx="10925503" cy="523220"/>
          </a:xfrm>
          <a:prstGeom prst="rect">
            <a:avLst/>
          </a:prstGeom>
          <a:noFill/>
        </p:spPr>
        <p:txBody>
          <a:bodyPr wrap="square" rtlCol="0">
            <a:spAutoFit/>
          </a:bodyPr>
          <a:lstStyle/>
          <a:p>
            <a:r>
              <a:rPr lang="es-ES_tradnl" sz="2800" b="1" dirty="0" smtClean="0">
                <a:solidFill>
                  <a:schemeClr val="bg1"/>
                </a:solidFill>
                <a:latin typeface="Baskerville" charset="0"/>
                <a:ea typeface="Baskerville" charset="0"/>
                <a:cs typeface="Baskerville" charset="0"/>
              </a:rPr>
              <a:t>La Ansiedad en su forma básica es Temor</a:t>
            </a:r>
            <a:endParaRPr lang="es-ES_tradnl" sz="2800" b="1" dirty="0">
              <a:solidFill>
                <a:schemeClr val="bg1"/>
              </a:solidFill>
              <a:latin typeface="Baskerville" charset="0"/>
              <a:ea typeface="Baskerville" charset="0"/>
              <a:cs typeface="Baskerville" charset="0"/>
            </a:endParaRPr>
          </a:p>
        </p:txBody>
      </p:sp>
      <p:sp>
        <p:nvSpPr>
          <p:cNvPr id="4" name="TextBox 3"/>
          <p:cNvSpPr txBox="1"/>
          <p:nvPr/>
        </p:nvSpPr>
        <p:spPr>
          <a:xfrm>
            <a:off x="265386" y="901586"/>
            <a:ext cx="10925503" cy="5940088"/>
          </a:xfrm>
          <a:prstGeom prst="rect">
            <a:avLst/>
          </a:prstGeom>
          <a:noFill/>
        </p:spPr>
        <p:txBody>
          <a:bodyPr wrap="square" rtlCol="0">
            <a:spAutoFit/>
          </a:bodyPr>
          <a:lstStyle/>
          <a:p>
            <a:pPr marL="457200" indent="-457200">
              <a:buFont typeface="Arial" charset="0"/>
              <a:buChar char="•"/>
            </a:pPr>
            <a:r>
              <a:rPr lang="es-ES_tradnl" sz="2000" b="1" dirty="0" smtClean="0">
                <a:solidFill>
                  <a:schemeClr val="bg1"/>
                </a:solidFill>
                <a:latin typeface="Baskerville" charset="0"/>
                <a:ea typeface="Baskerville" charset="0"/>
                <a:cs typeface="Baskerville" charset="0"/>
              </a:rPr>
              <a:t>Arthur Somers Roche dijo: </a:t>
            </a:r>
          </a:p>
          <a:p>
            <a:r>
              <a:rPr lang="es-ES_tradnl" sz="2000" dirty="0" smtClean="0">
                <a:solidFill>
                  <a:schemeClr val="bg1"/>
                </a:solidFill>
                <a:latin typeface="Baskerville" charset="0"/>
                <a:ea typeface="Baskerville" charset="0"/>
                <a:cs typeface="Baskerville" charset="0"/>
              </a:rPr>
              <a:t>“La ansiedad es una pequeña corriente por la mente, que cuando uno le da </a:t>
            </a:r>
          </a:p>
          <a:p>
            <a:r>
              <a:rPr lang="es-ES_tradnl" sz="2000" dirty="0" smtClean="0">
                <a:solidFill>
                  <a:schemeClr val="bg1"/>
                </a:solidFill>
                <a:latin typeface="Baskerville" charset="0"/>
                <a:ea typeface="Baskerville" charset="0"/>
                <a:cs typeface="Baskerville" charset="0"/>
              </a:rPr>
              <a:t>paso crea un canal en él cual todos los pensamientos son absorbidos”</a:t>
            </a:r>
          </a:p>
          <a:p>
            <a:endParaRPr lang="es-ES_tradnl" sz="2000" dirty="0">
              <a:solidFill>
                <a:schemeClr val="bg1"/>
              </a:solidFill>
              <a:latin typeface="Baskerville" charset="0"/>
              <a:ea typeface="Baskerville" charset="0"/>
              <a:cs typeface="Baskerville" charset="0"/>
            </a:endParaRPr>
          </a:p>
          <a:p>
            <a:pPr marL="342900" indent="-342900">
              <a:buFont typeface="Arial" charset="0"/>
              <a:buChar char="•"/>
            </a:pPr>
            <a:r>
              <a:rPr lang="es-ES_tradnl" sz="2000" b="1" dirty="0">
                <a:solidFill>
                  <a:schemeClr val="bg1"/>
                </a:solidFill>
                <a:latin typeface="Baskerville" charset="0"/>
                <a:ea typeface="Baskerville" charset="0"/>
                <a:cs typeface="Baskerville" charset="0"/>
              </a:rPr>
              <a:t>George </a:t>
            </a:r>
            <a:r>
              <a:rPr lang="es-ES_tradnl" sz="2000" b="1" dirty="0" smtClean="0">
                <a:solidFill>
                  <a:schemeClr val="bg1"/>
                </a:solidFill>
                <a:latin typeface="Baskerville" charset="0"/>
                <a:ea typeface="Baskerville" charset="0"/>
                <a:cs typeface="Baskerville" charset="0"/>
              </a:rPr>
              <a:t>Muller escribió:</a:t>
            </a:r>
          </a:p>
          <a:p>
            <a:r>
              <a:rPr lang="es-ES_tradnl" sz="2000" dirty="0" smtClean="0">
                <a:solidFill>
                  <a:schemeClr val="bg1"/>
                </a:solidFill>
                <a:effectLst/>
                <a:latin typeface="Baskerville" charset="0"/>
                <a:ea typeface="Baskerville" charset="0"/>
                <a:cs typeface="Baskerville" charset="0"/>
              </a:rPr>
              <a:t>“Él principio de la ansiedad es él fin de la Fe y él comienzo de la Fe verdadera</a:t>
            </a:r>
          </a:p>
          <a:p>
            <a:r>
              <a:rPr lang="es-ES_tradnl" sz="2000" dirty="0" smtClean="0">
                <a:solidFill>
                  <a:schemeClr val="bg1"/>
                </a:solidFill>
                <a:latin typeface="Baskerville" charset="0"/>
                <a:ea typeface="Baskerville" charset="0"/>
                <a:cs typeface="Baskerville" charset="0"/>
              </a:rPr>
              <a:t>Es él fin de la ansiedad</a:t>
            </a:r>
            <a:r>
              <a:rPr lang="es-ES_tradnl" sz="2000" dirty="0" smtClean="0">
                <a:solidFill>
                  <a:schemeClr val="bg1"/>
                </a:solidFill>
                <a:effectLst/>
                <a:latin typeface="Baskerville" charset="0"/>
                <a:ea typeface="Baskerville" charset="0"/>
                <a:cs typeface="Baskerville" charset="0"/>
              </a:rPr>
              <a:t>”</a:t>
            </a:r>
          </a:p>
          <a:p>
            <a:endParaRPr lang="es-ES_tradnl" sz="2000" dirty="0" smtClean="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La ciencia ha comprobado de que entre una persona viva mas con la ansiedad </a:t>
            </a:r>
          </a:p>
          <a:p>
            <a:r>
              <a:rPr lang="es-ES_tradnl" sz="2000" dirty="0" smtClean="0">
                <a:solidFill>
                  <a:schemeClr val="bg1"/>
                </a:solidFill>
                <a:latin typeface="Baskerville" charset="0"/>
                <a:ea typeface="Baskerville" charset="0"/>
                <a:cs typeface="Baskerville" charset="0"/>
              </a:rPr>
              <a:t>Mas riesgos corren para su cuerpo. </a:t>
            </a:r>
          </a:p>
          <a:p>
            <a:endParaRPr lang="es-ES_tradnl" sz="2000" dirty="0">
              <a:solidFill>
                <a:schemeClr val="bg1"/>
              </a:solidFill>
              <a:latin typeface="Baskerville" charset="0"/>
              <a:ea typeface="Baskerville" charset="0"/>
              <a:cs typeface="Baskerville" charset="0"/>
            </a:endParaRPr>
          </a:p>
          <a:p>
            <a:pPr marL="342900" indent="-342900">
              <a:buFontTx/>
              <a:buChar char="-"/>
            </a:pPr>
            <a:r>
              <a:rPr lang="es-ES_tradnl" sz="2000" dirty="0" smtClean="0">
                <a:solidFill>
                  <a:schemeClr val="bg1"/>
                </a:solidFill>
                <a:latin typeface="Baskerville" charset="0"/>
                <a:ea typeface="Baskerville" charset="0"/>
                <a:cs typeface="Baskerville" charset="0"/>
              </a:rPr>
              <a:t>Presión Alta</a:t>
            </a:r>
          </a:p>
          <a:p>
            <a:pPr marL="342900" indent="-342900">
              <a:buFontTx/>
              <a:buChar char="-"/>
            </a:pPr>
            <a:r>
              <a:rPr lang="es-ES_tradnl" sz="2000" dirty="0" smtClean="0">
                <a:solidFill>
                  <a:schemeClr val="bg1"/>
                </a:solidFill>
                <a:latin typeface="Baskerville" charset="0"/>
                <a:ea typeface="Baskerville" charset="0"/>
                <a:cs typeface="Baskerville" charset="0"/>
              </a:rPr>
              <a:t>Enfermedad Cardiacas</a:t>
            </a:r>
          </a:p>
          <a:p>
            <a:pPr marL="342900" indent="-342900">
              <a:buFontTx/>
              <a:buChar char="-"/>
            </a:pPr>
            <a:r>
              <a:rPr lang="es-ES_tradnl" sz="2000" dirty="0" smtClean="0">
                <a:solidFill>
                  <a:schemeClr val="bg1"/>
                </a:solidFill>
                <a:latin typeface="Baskerville" charset="0"/>
                <a:ea typeface="Baskerville" charset="0"/>
                <a:cs typeface="Baskerville" charset="0"/>
              </a:rPr>
              <a:t>Enfermedades Generales</a:t>
            </a:r>
          </a:p>
          <a:p>
            <a:pPr marL="342900" indent="-342900">
              <a:buFontTx/>
              <a:buChar char="-"/>
            </a:pPr>
            <a:r>
              <a:rPr lang="es-ES_tradnl" sz="2000" dirty="0" smtClean="0">
                <a:solidFill>
                  <a:schemeClr val="bg1"/>
                </a:solidFill>
                <a:latin typeface="Baskerville" charset="0"/>
                <a:ea typeface="Baskerville" charset="0"/>
                <a:cs typeface="Baskerville" charset="0"/>
              </a:rPr>
              <a:t>Fatiga y Dolor</a:t>
            </a:r>
          </a:p>
          <a:p>
            <a:pPr marL="342900" indent="-342900">
              <a:buFontTx/>
              <a:buChar char="-"/>
            </a:pPr>
            <a:r>
              <a:rPr lang="es-ES_tradnl" sz="2000" dirty="0" smtClean="0">
                <a:solidFill>
                  <a:schemeClr val="bg1"/>
                </a:solidFill>
                <a:latin typeface="Baskerville" charset="0"/>
                <a:ea typeface="Baskerville" charset="0"/>
                <a:cs typeface="Baskerville" charset="0"/>
              </a:rPr>
              <a:t>Debilidad</a:t>
            </a:r>
          </a:p>
          <a:p>
            <a:pPr marL="342900" indent="-342900">
              <a:buFontTx/>
              <a:buChar char="-"/>
            </a:pPr>
            <a:endParaRPr lang="es-ES_tradnl" sz="2000" dirty="0">
              <a:solidFill>
                <a:schemeClr val="bg1"/>
              </a:solidFill>
              <a:latin typeface="Baskerville" charset="0"/>
              <a:ea typeface="Baskerville" charset="0"/>
              <a:cs typeface="Baskerville" charset="0"/>
            </a:endParaRPr>
          </a:p>
          <a:p>
            <a:r>
              <a:rPr lang="es-ES_tradnl" sz="2000" dirty="0" smtClean="0">
                <a:solidFill>
                  <a:schemeClr val="bg1"/>
                </a:solidFill>
                <a:latin typeface="Baskerville" charset="0"/>
                <a:ea typeface="Baskerville" charset="0"/>
                <a:cs typeface="Baskerville" charset="0"/>
              </a:rPr>
              <a:t>No solo afecta nuestro cuerpo pero afecta nuestro espíritu, nuestros deseos y nuestros sueños se convierten inalcanzables. </a:t>
            </a:r>
          </a:p>
        </p:txBody>
      </p:sp>
    </p:spTree>
    <p:extLst>
      <p:ext uri="{BB962C8B-B14F-4D97-AF65-F5344CB8AC3E}">
        <p14:creationId xmlns:p14="http://schemas.microsoft.com/office/powerpoint/2010/main" val="1741439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duotone>
              <a:prstClr val="black"/>
              <a:prstClr val="white"/>
            </a:duotone>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3" name="Title 1"/>
          <p:cNvSpPr txBox="1">
            <a:spLocks/>
          </p:cNvSpPr>
          <p:nvPr/>
        </p:nvSpPr>
        <p:spPr>
          <a:xfrm>
            <a:off x="366821" y="215133"/>
            <a:ext cx="10243372"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_tradnl" b="1" dirty="0" smtClean="0">
                <a:solidFill>
                  <a:schemeClr val="bg1"/>
                </a:solidFill>
                <a:latin typeface="Baskerville" charset="0"/>
                <a:ea typeface="Baskerville" charset="0"/>
                <a:cs typeface="Baskerville" charset="0"/>
              </a:rPr>
              <a:t>Pesadez</a:t>
            </a:r>
            <a:r>
              <a:rPr lang="es-ES_tradnl" b="1" dirty="0" smtClean="0">
                <a:solidFill>
                  <a:srgbClr val="C00000"/>
                </a:solidFill>
                <a:latin typeface="Baskerville" charset="0"/>
                <a:ea typeface="Baskerville" charset="0"/>
                <a:cs typeface="Baskerville" charset="0"/>
              </a:rPr>
              <a:t> y </a:t>
            </a:r>
            <a:r>
              <a:rPr lang="es-ES_tradnl" b="1" dirty="0" smtClean="0">
                <a:solidFill>
                  <a:schemeClr val="bg1"/>
                </a:solidFill>
                <a:latin typeface="Baskerville" charset="0"/>
                <a:ea typeface="Baskerville" charset="0"/>
                <a:cs typeface="Baskerville" charset="0"/>
              </a:rPr>
              <a:t>Dolor</a:t>
            </a:r>
            <a:r>
              <a:rPr lang="es-ES_tradnl" b="1" dirty="0" smtClean="0">
                <a:solidFill>
                  <a:srgbClr val="C00000"/>
                </a:solidFill>
                <a:latin typeface="Baskerville" charset="0"/>
                <a:ea typeface="Baskerville" charset="0"/>
                <a:cs typeface="Baskerville" charset="0"/>
              </a:rPr>
              <a:t> en Nuestro </a:t>
            </a:r>
            <a:r>
              <a:rPr lang="es-ES_tradnl" b="1" dirty="0" smtClean="0">
                <a:solidFill>
                  <a:schemeClr val="bg1"/>
                </a:solidFill>
                <a:latin typeface="Baskerville" charset="0"/>
                <a:ea typeface="Baskerville" charset="0"/>
                <a:cs typeface="Baskerville" charset="0"/>
              </a:rPr>
              <a:t>Presente</a:t>
            </a:r>
            <a:endParaRPr lang="en-US" dirty="0">
              <a:solidFill>
                <a:schemeClr val="bg1"/>
              </a:solidFill>
            </a:endParaRPr>
          </a:p>
        </p:txBody>
      </p:sp>
      <p:sp>
        <p:nvSpPr>
          <p:cNvPr id="4" name="TextBox 3"/>
          <p:cNvSpPr txBox="1"/>
          <p:nvPr/>
        </p:nvSpPr>
        <p:spPr>
          <a:xfrm>
            <a:off x="265387" y="901586"/>
            <a:ext cx="10108324" cy="6001643"/>
          </a:xfrm>
          <a:prstGeom prst="rect">
            <a:avLst/>
          </a:prstGeom>
          <a:noFill/>
        </p:spPr>
        <p:txBody>
          <a:bodyPr wrap="square" rtlCol="0">
            <a:spAutoFit/>
          </a:bodyPr>
          <a:lstStyle/>
          <a:p>
            <a:r>
              <a:rPr lang="es-ES_tradnl" sz="2400" dirty="0" smtClean="0">
                <a:solidFill>
                  <a:schemeClr val="bg1"/>
                </a:solidFill>
                <a:latin typeface="Baskerville" charset="0"/>
                <a:ea typeface="Baskerville" charset="0"/>
                <a:cs typeface="Baskerville" charset="0"/>
              </a:rPr>
              <a:t>De la manera que comienza la historia de Gedeón, las circunstancias a su alrededor no se ven muy buenas. En este entonces gobernaban un grupo de personas llamados los Madianitas y por 7 años los Israelitas estaban bajo él dominio de ellos. </a:t>
            </a:r>
          </a:p>
          <a:p>
            <a:endParaRPr lang="es-ES_tradnl" sz="2400" dirty="0">
              <a:solidFill>
                <a:schemeClr val="bg1"/>
              </a:solidFill>
              <a:latin typeface="Baskerville" charset="0"/>
              <a:ea typeface="Baskerville" charset="0"/>
              <a:cs typeface="Baskerville" charset="0"/>
            </a:endParaRPr>
          </a:p>
          <a:p>
            <a:r>
              <a:rPr lang="es-ES_tradnl" sz="2400" dirty="0" smtClean="0">
                <a:solidFill>
                  <a:schemeClr val="bg1"/>
                </a:solidFill>
                <a:latin typeface="Baskerville" charset="0"/>
                <a:ea typeface="Baskerville" charset="0"/>
                <a:cs typeface="Baskerville" charset="0"/>
              </a:rPr>
              <a:t>Gedeón es introducido como lo mas mínimo de la tierra, él estaba sacudiendo él trigo orando para </a:t>
            </a:r>
          </a:p>
          <a:p>
            <a:r>
              <a:rPr lang="es-ES_tradnl" sz="2400" dirty="0" smtClean="0">
                <a:solidFill>
                  <a:schemeClr val="bg1"/>
                </a:solidFill>
                <a:latin typeface="Baskerville" charset="0"/>
                <a:ea typeface="Baskerville" charset="0"/>
                <a:cs typeface="Baskerville" charset="0"/>
              </a:rPr>
              <a:t>que los madianitas no lo cogieran.</a:t>
            </a:r>
          </a:p>
          <a:p>
            <a:endParaRPr lang="es-ES_tradnl" sz="2400" dirty="0">
              <a:solidFill>
                <a:schemeClr val="bg1"/>
              </a:solidFill>
              <a:latin typeface="Baskerville" charset="0"/>
              <a:ea typeface="Baskerville" charset="0"/>
              <a:cs typeface="Baskerville" charset="0"/>
            </a:endParaRPr>
          </a:p>
          <a:p>
            <a:r>
              <a:rPr lang="es-ES_tradnl" sz="2400" dirty="0" smtClean="0">
                <a:solidFill>
                  <a:schemeClr val="bg1"/>
                </a:solidFill>
                <a:latin typeface="Baskerville" charset="0"/>
                <a:ea typeface="Baskerville" charset="0"/>
                <a:cs typeface="Baskerville" charset="0"/>
              </a:rPr>
              <a:t>Abecés nos preocúpanos del mañana y nos preocúpanos de nuestro pasado porque estamos avergonzados pero Job 4:5 nos habla del dolor en él cual Gedeón estaba pasando era un dolor del presente, era una circunstancia en la que ellos estaban batallando en él presente. </a:t>
            </a:r>
          </a:p>
          <a:p>
            <a:endParaRPr lang="es-ES_tradnl" sz="2400" dirty="0">
              <a:solidFill>
                <a:schemeClr val="bg1"/>
              </a:solidFill>
              <a:latin typeface="Baskerville" charset="0"/>
              <a:ea typeface="Baskerville" charset="0"/>
              <a:cs typeface="Baskerville" charset="0"/>
            </a:endParaRPr>
          </a:p>
          <a:p>
            <a:r>
              <a:rPr lang="es-ES_tradnl" sz="2400" dirty="0" smtClean="0">
                <a:solidFill>
                  <a:schemeClr val="bg1"/>
                </a:solidFill>
                <a:latin typeface="Baskerville" charset="0"/>
                <a:ea typeface="Baskerville" charset="0"/>
                <a:cs typeface="Baskerville" charset="0"/>
              </a:rPr>
              <a:t>Job 4:5 “Mas </a:t>
            </a:r>
            <a:r>
              <a:rPr lang="es-ES_tradnl" sz="2400" dirty="0">
                <a:solidFill>
                  <a:schemeClr val="bg1"/>
                </a:solidFill>
                <a:latin typeface="Baskerville" charset="0"/>
                <a:ea typeface="Baskerville" charset="0"/>
                <a:cs typeface="Baskerville" charset="0"/>
              </a:rPr>
              <a:t>ahora que el mal ha venido sobre ti, te </a:t>
            </a:r>
            <a:r>
              <a:rPr lang="es-ES_tradnl" sz="2400" dirty="0" err="1" smtClean="0">
                <a:solidFill>
                  <a:schemeClr val="bg1"/>
                </a:solidFill>
                <a:latin typeface="Baskerville" charset="0"/>
                <a:ea typeface="Baskerville" charset="0"/>
                <a:cs typeface="Baskerville" charset="0"/>
              </a:rPr>
              <a:t>desalientas;Y</a:t>
            </a:r>
            <a:r>
              <a:rPr lang="es-ES_tradnl" sz="2400" dirty="0" smtClean="0">
                <a:solidFill>
                  <a:schemeClr val="bg1"/>
                </a:solidFill>
                <a:latin typeface="Baskerville" charset="0"/>
                <a:ea typeface="Baskerville" charset="0"/>
                <a:cs typeface="Baskerville" charset="0"/>
              </a:rPr>
              <a:t> </a:t>
            </a:r>
            <a:r>
              <a:rPr lang="es-ES_tradnl" sz="2400" dirty="0">
                <a:solidFill>
                  <a:schemeClr val="bg1"/>
                </a:solidFill>
                <a:latin typeface="Baskerville" charset="0"/>
                <a:ea typeface="Baskerville" charset="0"/>
                <a:cs typeface="Baskerville" charset="0"/>
              </a:rPr>
              <a:t>cuando ha llegado </a:t>
            </a:r>
            <a:r>
              <a:rPr lang="es-ES_tradnl" sz="2400" dirty="0" smtClean="0">
                <a:solidFill>
                  <a:schemeClr val="bg1"/>
                </a:solidFill>
                <a:latin typeface="Baskerville" charset="0"/>
                <a:ea typeface="Baskerville" charset="0"/>
                <a:cs typeface="Baskerville" charset="0"/>
              </a:rPr>
              <a:t>hasta </a:t>
            </a:r>
            <a:r>
              <a:rPr lang="es-ES_tradnl" sz="2400" dirty="0">
                <a:solidFill>
                  <a:schemeClr val="bg1"/>
                </a:solidFill>
                <a:latin typeface="Baskerville" charset="0"/>
                <a:ea typeface="Baskerville" charset="0"/>
                <a:cs typeface="Baskerville" charset="0"/>
              </a:rPr>
              <a:t>ti, te turbas</a:t>
            </a:r>
            <a:r>
              <a:rPr lang="es-ES_tradnl" sz="2400" dirty="0" smtClean="0">
                <a:solidFill>
                  <a:schemeClr val="bg1"/>
                </a:solidFill>
                <a:latin typeface="Baskerville" charset="0"/>
                <a:ea typeface="Baskerville" charset="0"/>
                <a:cs typeface="Baskerville" charset="0"/>
              </a:rPr>
              <a:t>.”</a:t>
            </a:r>
          </a:p>
        </p:txBody>
      </p:sp>
    </p:spTree>
    <p:extLst>
      <p:ext uri="{BB962C8B-B14F-4D97-AF65-F5344CB8AC3E}">
        <p14:creationId xmlns:p14="http://schemas.microsoft.com/office/powerpoint/2010/main" val="289697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p:cNvSpPr txBox="1"/>
          <p:nvPr/>
        </p:nvSpPr>
        <p:spPr>
          <a:xfrm>
            <a:off x="504496" y="382012"/>
            <a:ext cx="7756635" cy="2677656"/>
          </a:xfrm>
          <a:prstGeom prst="rect">
            <a:avLst/>
          </a:prstGeom>
          <a:noFill/>
        </p:spPr>
        <p:txBody>
          <a:bodyPr wrap="square" rtlCol="0">
            <a:spAutoFit/>
          </a:bodyPr>
          <a:lstStyle/>
          <a:p>
            <a:r>
              <a:rPr lang="es-ES_tradnl" sz="2400" dirty="0" smtClean="0">
                <a:solidFill>
                  <a:schemeClr val="bg1"/>
                </a:solidFill>
                <a:latin typeface="Baskerville" charset="0"/>
                <a:ea typeface="Baskerville" charset="0"/>
                <a:cs typeface="Baskerville" charset="0"/>
              </a:rPr>
              <a:t>De la misma manera en que Gedeón y Job enfrentaron problemas, y fueron turbados en su presente, de la misma manera en está noche estamos cada uno de nosotros. Cada uno sabe por la situación que estas enfrentando que parece que no hay esperanza. Sabemos lo que es ser derrotado, sabemos que es él dolor, y vemos una caída desde una milla. Esos son los problemas de nuestro presente. </a:t>
            </a:r>
            <a:endParaRPr lang="es-ES_tradnl" sz="2400" dirty="0">
              <a:solidFill>
                <a:schemeClr val="bg1"/>
              </a:solidFill>
              <a:latin typeface="Baskerville" charset="0"/>
              <a:ea typeface="Baskerville" charset="0"/>
              <a:cs typeface="Baskerville" charset="0"/>
            </a:endParaRPr>
          </a:p>
        </p:txBody>
      </p:sp>
      <p:sp>
        <p:nvSpPr>
          <p:cNvPr id="5" name="TextBox 4"/>
          <p:cNvSpPr txBox="1"/>
          <p:nvPr/>
        </p:nvSpPr>
        <p:spPr>
          <a:xfrm>
            <a:off x="504496" y="3429000"/>
            <a:ext cx="7756635" cy="3046988"/>
          </a:xfrm>
          <a:prstGeom prst="rect">
            <a:avLst/>
          </a:prstGeom>
          <a:noFill/>
        </p:spPr>
        <p:txBody>
          <a:bodyPr wrap="square" rtlCol="0">
            <a:spAutoFit/>
          </a:bodyPr>
          <a:lstStyle/>
          <a:p>
            <a:r>
              <a:rPr lang="es-ES_tradnl" sz="2400" dirty="0" smtClean="0">
                <a:solidFill>
                  <a:schemeClr val="bg1"/>
                </a:solidFill>
                <a:latin typeface="Baskerville" charset="0"/>
                <a:ea typeface="Baskerville" charset="0"/>
                <a:cs typeface="Baskerville" charset="0"/>
              </a:rPr>
              <a:t>Como Gedeón no sabemos cual va ser nuestro próximo reto, nuestra próxima tarea. No sabemos que nos espera aquí y ahora. En verdad esto nos puede asustar pero</a:t>
            </a:r>
            <a:r>
              <a:rPr lang="mr-IN" sz="2400" dirty="0" smtClean="0">
                <a:solidFill>
                  <a:schemeClr val="bg1"/>
                </a:solidFill>
                <a:latin typeface="Baskerville" charset="0"/>
                <a:ea typeface="Baskerville" charset="0"/>
                <a:cs typeface="Baskerville" charset="0"/>
              </a:rPr>
              <a:t>…</a:t>
            </a:r>
            <a:endParaRPr lang="en-US" sz="2400" dirty="0" smtClean="0">
              <a:solidFill>
                <a:schemeClr val="bg1"/>
              </a:solidFill>
              <a:latin typeface="Baskerville" charset="0"/>
              <a:ea typeface="Baskerville" charset="0"/>
              <a:cs typeface="Baskerville" charset="0"/>
            </a:endParaRPr>
          </a:p>
          <a:p>
            <a:endParaRPr lang="en-US" sz="2400" dirty="0">
              <a:solidFill>
                <a:schemeClr val="bg1"/>
              </a:solidFill>
              <a:latin typeface="Baskerville" charset="0"/>
              <a:ea typeface="Baskerville" charset="0"/>
              <a:cs typeface="Baskerville" charset="0"/>
            </a:endParaRPr>
          </a:p>
          <a:p>
            <a:r>
              <a:rPr lang="es-ES_tradnl" sz="2400" dirty="0" smtClean="0">
                <a:solidFill>
                  <a:schemeClr val="bg1"/>
                </a:solidFill>
                <a:latin typeface="Baskerville" charset="0"/>
                <a:ea typeface="Baskerville" charset="0"/>
                <a:cs typeface="Baskerville" charset="0"/>
              </a:rPr>
              <a:t>Dios conoce mis problemas y mis dificultades pero también me conoce a mi. No importa que tan difícil se vea mi problema, puedo tener fe, y confiar en Dios y creerle por su palabra.</a:t>
            </a:r>
            <a:endParaRPr lang="es-ES_tradnl" sz="2400" dirty="0">
              <a:solidFill>
                <a:schemeClr val="bg1"/>
              </a:solidFill>
              <a:latin typeface="Baskerville" charset="0"/>
              <a:ea typeface="Baskerville" charset="0"/>
              <a:cs typeface="Baskerville" charset="0"/>
            </a:endParaRPr>
          </a:p>
        </p:txBody>
      </p:sp>
    </p:spTree>
    <p:extLst>
      <p:ext uri="{BB962C8B-B14F-4D97-AF65-F5344CB8AC3E}">
        <p14:creationId xmlns:p14="http://schemas.microsoft.com/office/powerpoint/2010/main" val="89030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515600" cy="1325563"/>
          </a:xfrm>
        </p:spPr>
        <p:txBody>
          <a:bodyPr>
            <a:normAutofit fontScale="90000"/>
          </a:bodyPr>
          <a:lstStyle/>
          <a:p>
            <a:pPr algn="ctr"/>
            <a:r>
              <a:rPr lang="es-ES_tradnl" sz="6600" b="1" dirty="0" smtClean="0">
                <a:solidFill>
                  <a:schemeClr val="bg1"/>
                </a:solidFill>
                <a:latin typeface="Baskerville" charset="0"/>
                <a:ea typeface="Baskerville" charset="0"/>
                <a:cs typeface="Baskerville" charset="0"/>
              </a:rPr>
              <a:t>DIOS CONOCE QUIEN SOY!</a:t>
            </a:r>
            <a:endParaRPr lang="es-ES_tradnl" sz="36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498183"/>
            <a:ext cx="10515600" cy="4453438"/>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s-ES_tradnl" sz="5400" b="1" dirty="0" smtClean="0">
                <a:solidFill>
                  <a:schemeClr val="bg1"/>
                </a:solidFill>
                <a:latin typeface="Baskerville" charset="0"/>
                <a:ea typeface="Baskerville" charset="0"/>
                <a:cs typeface="Baskerville" charset="0"/>
              </a:rPr>
              <a:t>Ahora, así dice Jehová, Creador tuyo, oh Jacob, y Formador tuyo, oh Israel: No temas, porque yo te redimí; te puse nombre, mío eres tú. Ahora, así dice Jehová, Creador tuyo, oh Jacob, y Formador tuyo, oh Israel: No temas, porque yo te redimí; te puse nombre, mío eres tú.</a:t>
            </a:r>
          </a:p>
          <a:p>
            <a:pPr algn="ctr">
              <a:lnSpc>
                <a:spcPct val="120000"/>
              </a:lnSpc>
            </a:pPr>
            <a:endParaRPr lang="es-ES_tradnl" sz="5400" b="1" dirty="0" smtClean="0">
              <a:solidFill>
                <a:schemeClr val="bg1"/>
              </a:solidFill>
              <a:latin typeface="Baskerville" charset="0"/>
              <a:ea typeface="Baskerville" charset="0"/>
              <a:cs typeface="Baskerville" charset="0"/>
            </a:endParaRPr>
          </a:p>
          <a:p>
            <a:pPr algn="ctr">
              <a:lnSpc>
                <a:spcPct val="120000"/>
              </a:lnSpc>
            </a:pPr>
            <a:r>
              <a:rPr lang="es-ES_tradnl" sz="5400" b="1" dirty="0" smtClean="0">
                <a:solidFill>
                  <a:schemeClr val="bg1"/>
                </a:solidFill>
                <a:latin typeface="Baskerville" charset="0"/>
                <a:ea typeface="Baskerville" charset="0"/>
                <a:cs typeface="Baskerville" charset="0"/>
              </a:rPr>
              <a:t>Isaías 43:1</a:t>
            </a:r>
          </a:p>
        </p:txBody>
      </p:sp>
    </p:spTree>
    <p:extLst>
      <p:ext uri="{BB962C8B-B14F-4D97-AF65-F5344CB8AC3E}">
        <p14:creationId xmlns:p14="http://schemas.microsoft.com/office/powerpoint/2010/main" val="118102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757989" y="172620"/>
            <a:ext cx="10829666" cy="1325563"/>
          </a:xfrm>
        </p:spPr>
        <p:txBody>
          <a:bodyPr>
            <a:noAutofit/>
          </a:bodyPr>
          <a:lstStyle/>
          <a:p>
            <a:pPr algn="ctr"/>
            <a:r>
              <a:rPr lang="es-ES_tradnl" sz="4800" b="1" dirty="0" smtClean="0">
                <a:solidFill>
                  <a:schemeClr val="bg1"/>
                </a:solidFill>
                <a:latin typeface="Baskerville" charset="0"/>
                <a:ea typeface="Baskerville" charset="0"/>
                <a:cs typeface="Baskerville" charset="0"/>
              </a:rPr>
              <a:t>DIOS CONOCE ADONDE ESTOY!</a:t>
            </a:r>
            <a:endParaRPr lang="es-ES_tradnl" sz="2400" dirty="0">
              <a:solidFill>
                <a:schemeClr val="bg1"/>
              </a:solidFill>
              <a:latin typeface="Baskerville" charset="0"/>
              <a:ea typeface="Baskerville" charset="0"/>
              <a:cs typeface="Baskerville" charset="0"/>
            </a:endParaRPr>
          </a:p>
        </p:txBody>
      </p:sp>
      <p:sp>
        <p:nvSpPr>
          <p:cNvPr id="4" name="Title 1"/>
          <p:cNvSpPr txBox="1">
            <a:spLocks/>
          </p:cNvSpPr>
          <p:nvPr/>
        </p:nvSpPr>
        <p:spPr>
          <a:xfrm>
            <a:off x="757989" y="1498183"/>
            <a:ext cx="10515600" cy="445343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s-ES_tradnl" sz="5400" b="1" dirty="0" smtClean="0">
                <a:solidFill>
                  <a:schemeClr val="bg1"/>
                </a:solidFill>
                <a:latin typeface="Baskerville" charset="0"/>
                <a:ea typeface="Baskerville" charset="0"/>
                <a:cs typeface="Baskerville" charset="0"/>
              </a:rPr>
              <a:t>Mas él conoce mi camino;</a:t>
            </a:r>
            <a:br>
              <a:rPr lang="es-ES_tradnl" sz="5400" b="1" dirty="0" smtClean="0">
                <a:solidFill>
                  <a:schemeClr val="bg1"/>
                </a:solidFill>
                <a:latin typeface="Baskerville" charset="0"/>
                <a:ea typeface="Baskerville" charset="0"/>
                <a:cs typeface="Baskerville" charset="0"/>
              </a:rPr>
            </a:br>
            <a:r>
              <a:rPr lang="es-ES_tradnl" sz="5400" b="1" dirty="0" smtClean="0">
                <a:solidFill>
                  <a:schemeClr val="bg1"/>
                </a:solidFill>
                <a:latin typeface="Baskerville" charset="0"/>
                <a:ea typeface="Baskerville" charset="0"/>
                <a:cs typeface="Baskerville" charset="0"/>
              </a:rPr>
              <a:t>Me probará, y saldré como oro.</a:t>
            </a:r>
          </a:p>
          <a:p>
            <a:pPr algn="ctr">
              <a:lnSpc>
                <a:spcPct val="120000"/>
              </a:lnSpc>
            </a:pPr>
            <a:endParaRPr lang="es-ES_tradnl" sz="5400" b="1" dirty="0">
              <a:solidFill>
                <a:schemeClr val="bg1"/>
              </a:solidFill>
              <a:latin typeface="Baskerville" charset="0"/>
              <a:ea typeface="Baskerville" charset="0"/>
              <a:cs typeface="Baskerville" charset="0"/>
            </a:endParaRPr>
          </a:p>
          <a:p>
            <a:pPr algn="ctr">
              <a:lnSpc>
                <a:spcPct val="120000"/>
              </a:lnSpc>
            </a:pPr>
            <a:r>
              <a:rPr lang="es-ES_tradnl" sz="5400" b="1" dirty="0" smtClean="0">
                <a:solidFill>
                  <a:schemeClr val="bg1"/>
                </a:solidFill>
                <a:latin typeface="Baskerville" charset="0"/>
                <a:ea typeface="Baskerville" charset="0"/>
                <a:cs typeface="Baskerville" charset="0"/>
              </a:rPr>
              <a:t>Job 23:10</a:t>
            </a:r>
          </a:p>
        </p:txBody>
      </p:sp>
    </p:spTree>
    <p:extLst>
      <p:ext uri="{BB962C8B-B14F-4D97-AF65-F5344CB8AC3E}">
        <p14:creationId xmlns:p14="http://schemas.microsoft.com/office/powerpoint/2010/main" val="516867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13169</TotalTime>
  <Words>3124</Words>
  <Application>Microsoft Macintosh PowerPoint</Application>
  <PresentationFormat>Widescreen</PresentationFormat>
  <Paragraphs>247</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Abadi MT Condensed Extra Bold</vt:lpstr>
      <vt:lpstr>Baskerville</vt:lpstr>
      <vt:lpstr>Calibri</vt:lpstr>
      <vt:lpstr>Calibri Light</vt:lpstr>
      <vt:lpstr>Arial</vt:lpstr>
      <vt:lpstr>Office Theme</vt:lpstr>
      <vt:lpstr>PowerPoint Presentation</vt:lpstr>
      <vt:lpstr>Dificultades</vt:lpstr>
      <vt:lpstr>Jueces 6:11-15</vt:lpstr>
      <vt:lpstr>Estudio de Preocupaciones</vt:lpstr>
      <vt:lpstr>PowerPoint Presentation</vt:lpstr>
      <vt:lpstr>PowerPoint Presentation</vt:lpstr>
      <vt:lpstr>PowerPoint Presentation</vt:lpstr>
      <vt:lpstr>DIOS CONOCE QUIEN SOY!</vt:lpstr>
      <vt:lpstr>DIOS CONOCE ADONDE ESTOY!</vt:lpstr>
      <vt:lpstr>DIOS ES MI PRONTO AUXILIO  EN MI TRIBULACION!</vt:lpstr>
      <vt:lpstr>¿Porque Gedeón?</vt:lpstr>
      <vt:lpstr>GEDEÓN TENIA DOS OPCIONES.</vt:lpstr>
      <vt:lpstr>PowerPoint Presentation</vt:lpstr>
      <vt:lpstr>Jueces 7:11-15</vt:lpstr>
      <vt:lpstr>Estudio de Guerra's</vt:lpstr>
      <vt:lpstr>PowerPoint Presentation</vt:lpstr>
      <vt:lpstr>¿PORQUE VENCEMOS?  ¿POR QUÉ NO NOS DETENEMOS? ¿POR QUÉ NO HAY TEMOR?</vt:lpstr>
      <vt:lpstr>Repaso Lección #1</vt:lpstr>
      <vt:lpstr>TRIUNFO</vt:lpstr>
      <vt:lpstr>PowerPoint Presentation</vt:lpstr>
      <vt:lpstr>PowerPoint Presentation</vt:lpstr>
      <vt:lpstr>TRIUNFO</vt:lpstr>
      <vt:lpstr>PowerPoint Presentation</vt:lpstr>
      <vt:lpstr>PowerPoint Presentation</vt:lpstr>
      <vt:lpstr>PowerPoint Presentation</vt:lpstr>
      <vt:lpstr>TRAGEDIA</vt:lpstr>
      <vt:lpstr>Jueces 6:25; 8:24-27</vt:lpstr>
      <vt:lpstr>Misionero a India</vt:lpstr>
      <vt:lpstr>PowerPoint Presentation</vt:lpstr>
      <vt:lpstr>PowerPoint Presentation</vt:lpstr>
      <vt:lpstr>Martin Lutero Nuestra adoración define nuestros dioses.</vt:lpstr>
      <vt:lpstr>Destruyendo Nuestros Ídolos</vt:lpstr>
      <vt:lpstr>Jueces 8:27</vt:lpstr>
      <vt:lpstr>PowerPoint Presentation</vt:lpstr>
      <vt:lpstr>Nuestra adoración define nuestros dioses.</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Sanchez</dc:creator>
  <cp:lastModifiedBy>Bryan Sanchez</cp:lastModifiedBy>
  <cp:revision>45</cp:revision>
  <dcterms:created xsi:type="dcterms:W3CDTF">2017-08-15T03:13:59Z</dcterms:created>
  <dcterms:modified xsi:type="dcterms:W3CDTF">2017-08-29T00:51:26Z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248664</vt:lpwstr>
  </property>
  <property fmtid="{D5CDD505-2E9C-101B-9397-08002B2CF9AE}" name="NXPowerLiteSettings" pid="3">
    <vt:lpwstr>C7000400038000</vt:lpwstr>
  </property>
  <property fmtid="{D5CDD505-2E9C-101B-9397-08002B2CF9AE}" name="NXPowerLiteVersion" pid="4">
    <vt:lpwstr>S8.2.2</vt:lpwstr>
  </property>
</Properties>
</file>